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5"/>
  </p:notesMasterIdLst>
  <p:handoutMasterIdLst>
    <p:handoutMasterId r:id="rId36"/>
  </p:handoutMasterIdLst>
  <p:sldIdLst>
    <p:sldId id="282" r:id="rId5"/>
    <p:sldId id="300" r:id="rId6"/>
    <p:sldId id="323" r:id="rId7"/>
    <p:sldId id="303" r:id="rId8"/>
    <p:sldId id="305" r:id="rId9"/>
    <p:sldId id="306" r:id="rId10"/>
    <p:sldId id="299" r:id="rId11"/>
    <p:sldId id="316" r:id="rId12"/>
    <p:sldId id="307" r:id="rId13"/>
    <p:sldId id="321" r:id="rId14"/>
    <p:sldId id="292" r:id="rId15"/>
    <p:sldId id="318" r:id="rId16"/>
    <p:sldId id="324" r:id="rId17"/>
    <p:sldId id="317" r:id="rId18"/>
    <p:sldId id="298" r:id="rId19"/>
    <p:sldId id="322" r:id="rId20"/>
    <p:sldId id="308" r:id="rId21"/>
    <p:sldId id="294" r:id="rId22"/>
    <p:sldId id="309" r:id="rId23"/>
    <p:sldId id="295" r:id="rId24"/>
    <p:sldId id="311" r:id="rId25"/>
    <p:sldId id="312" r:id="rId26"/>
    <p:sldId id="313" r:id="rId27"/>
    <p:sldId id="302" r:id="rId28"/>
    <p:sldId id="314" r:id="rId29"/>
    <p:sldId id="296" r:id="rId30"/>
    <p:sldId id="315" r:id="rId31"/>
    <p:sldId id="297" r:id="rId32"/>
    <p:sldId id="320" r:id="rId33"/>
    <p:sldId id="319" r:id="rId34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31" autoAdjust="0"/>
  </p:normalViewPr>
  <p:slideViewPr>
    <p:cSldViewPr snapToGrid="0">
      <p:cViewPr varScale="1">
        <p:scale>
          <a:sx n="100" d="100"/>
          <a:sy n="100" d="100"/>
        </p:scale>
        <p:origin x="8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01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15FAA28-D333-4D57-AF0E-BDF53B4498B2}" type="datetime1">
              <a:rPr lang="en-GB" smtClean="0"/>
              <a:t>25/10/2025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D03277C-3F5C-4673-8D79-1738A329ED93}" type="datetime1">
              <a:rPr lang="en-GB" noProof="0" smtClean="0"/>
              <a:t>25/10/2025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530193B-564F-4854-8A52-728F3FB19C8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64601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DAE2B-C793-BD2E-C35E-EF4DF6DFA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E99464-466F-51EC-BDD0-21C604C9C5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B8F6D1-8F92-9C16-A01B-CB493477BE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8CE2B9-E24F-1137-B54C-4D8F7B214B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8690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7167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F88FDF-699E-3063-3FCC-ACF008B95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9DF6D5-1DE4-40CF-ADE9-66E0B30E2B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46BB0C-F1AF-8139-A686-53907757D6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566233-F60C-1C3A-AF71-12F3978D8A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0197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FDD8C6-BAE8-710E-3788-04C9E5F57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39E15C-A8E7-35C8-D228-41F59C2E61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580B86-C640-C72E-287B-81EDEC42BA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A59743-27AC-A95B-B00A-61A279C4CF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084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2F661-46E1-C582-F931-FF87ED4AE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BFE6F8-6C3D-EA79-041E-B3D216E833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1153B4-8947-F906-69AE-7A9167D953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F5CD28-51FF-1900-1068-DE6A97399E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5150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98DEA-5333-8F82-DA1D-8C2435C9B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F8273A-B3CF-1689-DC4E-0A31511A9B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7A4B62-E28F-E568-7714-B262CE502E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94E60B-7589-C5A0-7294-75C6372327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4482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90C74E-0BEE-6C6C-1A07-CCF6E38EF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3A819A-0202-25C7-8AA2-AC9A525BA0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8144B8-68BA-81D9-DA58-4FC73E983D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AB6A44-9E7B-1711-B3D6-B41EC66A16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6577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E126C-EF9D-71DF-5438-92083FFB2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D52704-AFB1-D35B-6BFF-ADA3C4370D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E77569-1C80-410F-9165-B1F52B5FC1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9F72F6-87B1-BBC9-43F6-74FA94B6B6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1428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806C5-C1BA-70D0-B031-6EC80EADA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880A14-087D-C096-FB7E-B5BFA99A06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C84D1E-333E-521F-ED35-70F8FE998E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6289D4-2761-6901-DDE6-4B41904987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8875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AA1E3-65BE-F04F-ACA0-199A0C1A2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1FDCD8-4AAA-BE73-D781-F7F41612D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DB398E-F839-9C12-3E6B-8C616D1E2E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0E2A8D-B88A-686E-6242-23CCD93A9F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86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E4853-A928-4996-B8BF-140DAABD6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FAFE0B-474A-F837-FA41-F7825BC8A1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5A1909-2029-EEC4-9ECA-E365B37FD0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603BE-A3DE-505F-67D7-78CE3CA16D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254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975F2-CE08-DBC8-2177-E337E3331F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B0AF8E-A32E-3506-5B90-355854AC5D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EB5304-24E3-D1F0-BCF4-61C796EFDE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D6C429-0154-1EB7-3C41-E8651CC542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5777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ECBFA2-FF9A-4A14-5333-72B080DA4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D7213F-4C52-4B8B-98A2-99C4377804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0FBC85-82C5-D4CB-2F2E-89BD501CD3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D9552C-82E4-36DF-463B-DFAA75E036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9425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F3639-63C1-E4AC-EC18-27A5ACCCD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10C67E-BFFD-D04E-3887-54D9C251DC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2DD365-1479-CC9B-1D00-770789EFFC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FBA4B6-B53C-85DA-9716-FCF670354A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3053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633AB-472B-C35A-45FC-70EA05F0A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2302A2-E56C-5453-F29B-580DC313E5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440F1B-0B65-6C6A-DE7D-F9A6BBEE1F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BA9F19-4D4D-705E-88F0-3D6E4927C7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7582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B6004-C527-F6B1-7B4F-92DA0F46A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6ABD49-8A79-FBE4-7E7D-8D99ACA765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BFB454-604A-A9EB-9652-504F090B9C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C9CB25-47C0-4B4C-EEFA-732890FE45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1008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05B1C-3DF8-1589-52BB-D83B84F48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FFB9C4-2F00-6B17-05EB-46F9874455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5505B7-8E98-FAFB-79E3-DB29622469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2EB81F-D88A-0036-05C3-F70E5F4BA3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03185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549A3-5AAE-C28B-57E1-8589342FD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2ACC7A-D79B-432A-6483-5A9C4F58B0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B99D4A-5AFE-6EC6-74E3-4D35EAD14A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6C0B0B-91C8-29AF-A168-DFAA0C0200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28225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0CBC8-C99B-3663-94DD-C59F4C173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D001BB-6A4D-B083-9353-556EE9D14D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F4D3D8-4E2A-517A-F46C-C8EF412319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298615-6C3A-104B-F8B0-4E171DB84C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4679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84A3A-96C9-C3A1-8788-EACD76936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0B83AD-8CB6-B29D-9A5F-7B24D9EC0F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F0DDA4-718A-7943-52C1-1947769187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370BEC-E5AE-00AD-1E6D-9237AF2D4A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26409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2AF6B-B77C-2C31-A89D-B83037180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0A9F1F-F45C-A81B-8116-D7618F729D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E7883B-3F2B-CC0B-2892-88B5CF4AD9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5E8911-9C4A-AD53-0851-84F8D90CA4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160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7907E-671D-BE07-B4F6-069C42224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70BA3D-1920-3D78-C448-CC87C39D9D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E5D5D3-266C-B204-5D68-9DA2126292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63B0D0-1D20-2E68-5043-E6B80E8B9A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32014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BB530-6D29-1F6B-080F-FED5230D2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93EFED-68DB-B789-B0CB-BFBD99F5E4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3A11B5-4884-2E1D-6513-68ACB48952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39E001-8536-9718-05C5-DEE6B14FC9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307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EC402-9D64-098C-B332-C3E3E6F58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3AC7D5-7E92-1F49-6070-BB00A6D2C3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C75505-FF25-9345-657C-CC683F5C20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424671-BD83-5AFA-15E5-E57AC294B2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068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9ECC8-47DF-4888-629A-A11392546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1E122C-C62D-2CF7-137D-2A46CB2270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DE0FB8-645E-0C8B-2B11-08F9646FA4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0B6CD0-59C3-81C8-2D7F-8242E5BD1F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975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82719-1F2F-8090-1A06-E1272A7A9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70A8F3-95D8-BB4B-38B9-01D7262A02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76EDD7-AD4D-020F-9DD1-3974B05598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34E6E2-3872-EB6C-1A75-714511320A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138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5908C-17A4-2999-A2B8-258A76286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BF2D13-4330-FC98-9A94-3019BAA110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7200DA-F9E4-28FB-864F-B115B59D19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C813F3-811E-85C3-E0CD-4DE76B5B8B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2983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C1CE8-6825-02E1-6D58-E40941C3C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F20415-0737-9298-E905-647D5DF8BF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633B73-4154-90E8-DDAB-BFD54382E5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F1B61E-866F-984F-57A2-64D3B935AC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8158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DC827-A5F3-141A-A90F-22E916827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6D2ED0-3653-A77B-A614-23BE735110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DB017B-6FAD-CC1B-0958-7310B7CEF4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0C113-6E9C-D01C-FB91-0FB5B107D8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530193B-564F-4854-8A52-728F3FB19C8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773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837F9836-5B23-424D-8C60-AC02A8512A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980476" y="0"/>
            <a:ext cx="2211524" cy="6858000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en-GB" noProof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6990" y="4346296"/>
            <a:ext cx="6798250" cy="1674470"/>
          </a:xfrm>
        </p:spPr>
        <p:txBody>
          <a:bodyPr rtlCol="0"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en-GB" noProof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1904" y="4650539"/>
            <a:ext cx="3401478" cy="1192038"/>
          </a:xfrm>
          <a:solidFill>
            <a:schemeClr val="tx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91980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512000"/>
            <a:ext cx="2916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72900" y="1511476"/>
            <a:ext cx="2916000" cy="4679249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13800" y="1511475"/>
            <a:ext cx="2916000" cy="4679250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91980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512000"/>
            <a:ext cx="1764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90450" y="1512000"/>
            <a:ext cx="1764000" cy="4679250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48900" y="1512000"/>
            <a:ext cx="1764000" cy="4679250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07350" y="1507535"/>
            <a:ext cx="1764000" cy="4679250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65800" y="1507535"/>
            <a:ext cx="1764000" cy="4683715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8293F-A5B5-4FCC-BF27-A25B1BAFF245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1" y="1008000"/>
            <a:ext cx="9198116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801980-CBAE-4A50-886D-54D7BB2E19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EDF756E-F310-4229-ACDD-055D299A95FB}"/>
              </a:ext>
            </a:extLst>
          </p:cNvPr>
          <p:cNvSpPr/>
          <p:nvPr userDrawn="1"/>
        </p:nvSpPr>
        <p:spPr>
          <a:xfrm>
            <a:off x="6297105" y="424206"/>
            <a:ext cx="5505254" cy="57314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25951D2-91DB-40E7-95D5-4B372602DE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07666241-4AF6-458A-A571-6C6C291D72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32775" y="3639199"/>
            <a:ext cx="5053936" cy="1192038"/>
          </a:xfrm>
          <a:solidFill>
            <a:schemeClr val="bg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F4F2BBF-F210-4954-9C73-A0030AACDD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32775" y="993303"/>
            <a:ext cx="5053936" cy="2513468"/>
          </a:xfrm>
        </p:spPr>
        <p:txBody>
          <a:bodyPr rtlCol="0"/>
          <a:lstStyle>
            <a:lvl1pPr>
              <a:defRPr sz="5400" cap="none"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7779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D1EE834-4B70-4715-8346-1C0298347EE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046375"/>
            <a:ext cx="9198000" cy="5130588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00888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AE43F4C-1A64-4197-A44B-E6EB874E243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32000" y="1046376"/>
            <a:ext cx="4435831" cy="5130588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D7B3F5B8-DC28-4878-AC9F-D434D7542D8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194169" y="1046376"/>
            <a:ext cx="4435831" cy="5130588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7439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CB97B01E-88B2-448F-BD96-A1AAFA39AC1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2000" y="1068420"/>
            <a:ext cx="4434840" cy="823912"/>
          </a:xfrm>
          <a:solidFill>
            <a:schemeClr val="tx1"/>
          </a:solidFill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0BADDE2-4EE6-41B4-804C-EBF680128B40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5195160" y="1068420"/>
            <a:ext cx="4434840" cy="823912"/>
          </a:xfrm>
          <a:solidFill>
            <a:schemeClr val="tx1"/>
          </a:solidFill>
        </p:spPr>
        <p:txBody>
          <a:bodyPr rtlCol="0" anchor="ctr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B0A14E0-899D-4594-BC9E-AE89BF0D3A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32001" y="2096752"/>
            <a:ext cx="4434840" cy="4092911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2C699014-D902-4E9A-80CD-8D2BCFE67097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5195160" y="2096752"/>
            <a:ext cx="4434840" cy="4092911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34682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32000" y="6356350"/>
            <a:ext cx="4114800" cy="365125"/>
          </a:xfrm>
        </p:spPr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C67C685-BABE-4B77-8C5E-B39B093D3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1" y="457200"/>
            <a:ext cx="3159612" cy="1600200"/>
          </a:xfrm>
        </p:spPr>
        <p:txBody>
          <a:bodyPr rtlCol="0" anchor="b"/>
          <a:lstStyle>
            <a:lvl1pPr>
              <a:defRPr sz="28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0B6B7795-36CC-459B-AE8B-7FB2F40AF37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32001" y="2057400"/>
            <a:ext cx="3159612" cy="4126584"/>
          </a:xfrm>
        </p:spPr>
        <p:txBody>
          <a:bodyPr rtlCol="0"/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9F53EF1-D412-467C-B7CE-30536F140AE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770722" y="457201"/>
            <a:ext cx="6023727" cy="5726784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20005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32000" y="6356350"/>
            <a:ext cx="4114800" cy="365125"/>
          </a:xfrm>
        </p:spPr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C67C685-BABE-4B77-8C5E-B39B093D3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1" y="457200"/>
            <a:ext cx="3159612" cy="1600200"/>
          </a:xfrm>
        </p:spPr>
        <p:txBody>
          <a:bodyPr rtlCol="0" anchor="b"/>
          <a:lstStyle>
            <a:lvl1pPr>
              <a:defRPr sz="28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0B6B7795-36CC-459B-AE8B-7FB2F40AF37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32001" y="2057400"/>
            <a:ext cx="3159612" cy="4126584"/>
          </a:xfrm>
        </p:spPr>
        <p:txBody>
          <a:bodyPr rtlCol="0"/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10319378-269C-406E-9B84-FCF22DA02E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88021" y="457201"/>
            <a:ext cx="5949868" cy="5726784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02147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53779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54ED587-2D2F-4D3F-B55B-C64465AB4EC5}"/>
              </a:ext>
            </a:extLst>
          </p:cNvPr>
          <p:cNvSpPr/>
          <p:nvPr userDrawn="1"/>
        </p:nvSpPr>
        <p:spPr>
          <a:xfrm>
            <a:off x="69274" y="66963"/>
            <a:ext cx="9911201" cy="672734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6990" y="4346296"/>
            <a:ext cx="6798250" cy="1674470"/>
          </a:xfrm>
        </p:spPr>
        <p:txBody>
          <a:bodyPr rtlCol="0"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n-GB" noProof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6418" y="4650539"/>
            <a:ext cx="2456210" cy="1192038"/>
          </a:xfrm>
          <a:solidFill>
            <a:schemeClr val="bg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98A99C-9485-48F0-8E1E-227AD1348A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218115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10D190-B83D-438A-91BC-470C41B22A2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Large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">
            <a:extLst>
              <a:ext uri="{FF2B5EF4-FFF2-40B4-BE49-F238E27FC236}">
                <a16:creationId xmlns:a16="http://schemas.microsoft.com/office/drawing/2014/main" id="{069FFAE5-B16E-4571-88F7-52FA5354B1A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273" y="63691"/>
            <a:ext cx="9911201" cy="6727346"/>
          </a:xfrm>
          <a:solidFill>
            <a:schemeClr val="tx1">
              <a:lumMod val="75000"/>
              <a:lumOff val="2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en-GB" noProof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6990" y="4346296"/>
            <a:ext cx="6798250" cy="1674470"/>
          </a:xfrm>
        </p:spPr>
        <p:txBody>
          <a:bodyPr rtlCol="0"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n-GB" noProof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6418" y="4650539"/>
            <a:ext cx="2456210" cy="1192038"/>
          </a:xfrm>
          <a:solidFill>
            <a:schemeClr val="bg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98A99C-9485-48F0-8E1E-227AD1348A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09473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1599E2D7-24B3-4D66-9AFB-83C1AEC4DBBB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80476" y="0"/>
            <a:ext cx="2211524" cy="6192000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en-GB" noProof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45086" y="1807950"/>
            <a:ext cx="5184913" cy="432000"/>
          </a:xfrm>
        </p:spPr>
        <p:txBody>
          <a:bodyPr rtlCol="0"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44886" y="2383950"/>
            <a:ext cx="5184913" cy="360000"/>
          </a:xfrm>
        </p:spPr>
        <p:txBody>
          <a:bodyPr rtlCol="0"/>
          <a:lstStyle>
            <a:lvl1pPr marL="0" indent="0" algn="r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445000" y="2908300"/>
            <a:ext cx="5184800" cy="3283700"/>
          </a:xfrm>
          <a:solidFill>
            <a:schemeClr val="bg1"/>
          </a:solidFill>
        </p:spPr>
        <p:txBody>
          <a:bodyPr lIns="180000" tIns="252000" rIns="252000" rtlCol="0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DA1E79-BA17-41C5-98B7-CFBC5859A512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23393" y="1343906"/>
            <a:ext cx="3736800" cy="3933645"/>
          </a:xfrm>
          <a:solidFill>
            <a:schemeClr val="bg1"/>
          </a:solidFill>
        </p:spPr>
        <p:txBody>
          <a:bodyPr lIns="180000" tIns="180000" rIns="180000"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DA1E79-BA17-41C5-98B7-CFBC5859A512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492C2A1D-F7BD-46B6-BC01-15D365ACD50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560193" y="1344803"/>
            <a:ext cx="3737526" cy="3933645"/>
          </a:xfrm>
          <a:solidFill>
            <a:schemeClr val="tx1">
              <a:lumMod val="75000"/>
              <a:lumOff val="2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en-GB" noProof="0"/>
              <a:t>Insert or Drag &amp; Drop your photo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F4F1543-153D-4F77-A4A9-C9BBA1C20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9131100" cy="432000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FAA210E-391A-499A-89D5-F222045FD1A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68959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347197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91980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3" name="Comparison Left Placeholder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2000" y="1432296"/>
            <a:ext cx="4500000" cy="527076"/>
          </a:xfrm>
          <a:solidFill>
            <a:schemeClr val="tx1"/>
          </a:solidFill>
        </p:spPr>
        <p:txBody>
          <a:bodyPr lIns="180000" tIns="36000" rtlCol="0" anchor="ctr"/>
          <a:lstStyle>
            <a:lvl1pPr marL="0" indent="0">
              <a:buNone/>
              <a:defRPr sz="2400" b="1" spc="-15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32000" y="2023668"/>
            <a:ext cx="4500000" cy="4168332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12" name="Comparison Left Placeholder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29800" y="1433105"/>
            <a:ext cx="4500000" cy="525283"/>
          </a:xfrm>
          <a:solidFill>
            <a:schemeClr val="tx1"/>
          </a:solidFill>
        </p:spPr>
        <p:txBody>
          <a:bodyPr lIns="180000" tIns="36000" rtlCol="0" anchor="ctr"/>
          <a:lstStyle>
            <a:lvl1pPr marL="0" indent="0">
              <a:buNone/>
              <a:defRPr sz="2400" b="1" spc="-15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29800" y="2020359"/>
            <a:ext cx="4500000" cy="4170891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99200" y="432000"/>
            <a:ext cx="5472113" cy="5759250"/>
          </a:xfrm>
          <a:solidFill>
            <a:schemeClr val="tx1">
              <a:lumMod val="75000"/>
              <a:lumOff val="2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en-GB" noProof="0"/>
              <a:t>Insert or Drag &amp; Drop your photo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75314" y="5096632"/>
            <a:ext cx="2028686" cy="1094618"/>
          </a:xfrm>
        </p:spPr>
        <p:txBody>
          <a:bodyPr rtlCol="0" anchor="b"/>
          <a:lstStyle>
            <a:lvl1pPr marL="0" indent="0" algn="r">
              <a:buNone/>
              <a:defRPr i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en-GB" noProof="0"/>
              <a:t>Enter your caption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25951D2-91DB-40E7-95D5-4B372602DE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FF903-F1F3-440A-B12C-9FD51606B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-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74360" y="2112793"/>
            <a:ext cx="6798250" cy="1674470"/>
          </a:xfrm>
        </p:spPr>
        <p:txBody>
          <a:bodyPr rtlCol="0" anchor="ctr"/>
          <a:lstStyle>
            <a:lvl1pPr algn="ctr">
              <a:lnSpc>
                <a:spcPct val="100000"/>
              </a:lnSpc>
              <a:defRPr sz="6000" b="1" cap="all" spc="-30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en-GB" noProof="0"/>
              <a:t>Thank you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A3EFDD3-A9D2-4EB6-BB2A-F6999D9F7E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74361" y="4035727"/>
            <a:ext cx="3329850" cy="382887"/>
          </a:xfrm>
        </p:spPr>
        <p:txBody>
          <a:bodyPr rtlCol="0"/>
          <a:lstStyle>
            <a:lvl1pPr marL="0" indent="0" algn="r">
              <a:buNone/>
              <a:defRPr sz="2400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Full Name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261ED1F7-B623-43D9-9BDA-8808C5CFAF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2268" y="4150118"/>
            <a:ext cx="2910342" cy="238016"/>
          </a:xfrm>
        </p:spPr>
        <p:txBody>
          <a:bodyPr rtlCol="0"/>
          <a:lstStyle>
            <a:lvl1pPr marL="0" indent="0" algn="l">
              <a:buNone/>
              <a:defRPr sz="1400" i="1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Phone Number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E27366FC-4115-4122-9CE2-5FA9D424AD5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62268" y="4540691"/>
            <a:ext cx="2910342" cy="238016"/>
          </a:xfrm>
        </p:spPr>
        <p:txBody>
          <a:bodyPr rtlCol="0"/>
          <a:lstStyle>
            <a:lvl1pPr marL="0" indent="0" algn="l">
              <a:buNone/>
              <a:defRPr sz="1400" i="1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Email or Social Media Handle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DEB36829-2F8B-4E22-AB6D-4111D18AF8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62268" y="4931263"/>
            <a:ext cx="2910342" cy="238016"/>
          </a:xfrm>
        </p:spPr>
        <p:txBody>
          <a:bodyPr rtlCol="0"/>
          <a:lstStyle>
            <a:lvl1pPr marL="0" indent="0" algn="l">
              <a:buNone/>
              <a:defRPr sz="1400" i="1"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Company Website</a:t>
            </a:r>
          </a:p>
        </p:txBody>
      </p:sp>
    </p:spTree>
    <p:extLst>
      <p:ext uri="{BB962C8B-B14F-4D97-AF65-F5344CB8AC3E}">
        <p14:creationId xmlns:p14="http://schemas.microsoft.com/office/powerpoint/2010/main" val="318901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1" y="1008000"/>
            <a:ext cx="9198116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42953D-28FC-41B5-A1BB-BB3BA7CA40B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2C8D0EF-1DB6-4ADC-8F31-5AE53BF5EAF4}"/>
              </a:ext>
            </a:extLst>
          </p:cNvPr>
          <p:cNvSpPr/>
          <p:nvPr userDrawn="1"/>
        </p:nvSpPr>
        <p:spPr>
          <a:xfrm>
            <a:off x="69274" y="66963"/>
            <a:ext cx="9911201" cy="67273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208ED-79A0-4B2C-A5EE-9D27466BCA3F}"/>
              </a:ext>
            </a:extLst>
          </p:cNvPr>
          <p:cNvSpPr/>
          <p:nvPr userDrawn="1"/>
        </p:nvSpPr>
        <p:spPr>
          <a:xfrm>
            <a:off x="11407775" y="6356350"/>
            <a:ext cx="784225" cy="3651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9198116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en-GB" noProof="0"/>
              <a:t>Click to edit 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9198116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i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47502" y="6401750"/>
            <a:ext cx="278418" cy="27432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 i="1">
                <a:solidFill>
                  <a:schemeClr val="bg1"/>
                </a:solidFill>
              </a:defRPr>
            </a:lvl1pPr>
          </a:lstStyle>
          <a:p>
            <a:pPr rtl="0"/>
            <a:fld id="{19B51A1E-902D-48AF-9020-955120F399B6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FDC6F9-37F9-4E25-AECA-D307B8421C73}"/>
              </a:ext>
            </a:extLst>
          </p:cNvPr>
          <p:cNvSpPr txBox="1"/>
          <p:nvPr userDrawn="1"/>
        </p:nvSpPr>
        <p:spPr>
          <a:xfrm>
            <a:off x="9630116" y="6346108"/>
            <a:ext cx="1662546" cy="404658"/>
          </a:xfrm>
          <a:prstGeom prst="rect">
            <a:avLst/>
          </a:prstGeom>
          <a:noFill/>
        </p:spPr>
        <p:txBody>
          <a:bodyPr wrap="square" lIns="0" tIns="36000" rIns="0" bIns="0" rtlCol="0">
            <a:spAutoFit/>
          </a:bodyPr>
          <a:lstStyle/>
          <a:p>
            <a:pPr algn="r" rtl="0">
              <a:lnSpc>
                <a:spcPts val="1400"/>
              </a:lnSpc>
            </a:pPr>
            <a:r>
              <a:rPr lang="en-GB" sz="1600" b="1" spc="-100" noProof="0">
                <a:solidFill>
                  <a:schemeClr val="tx1">
                    <a:lumMod val="50000"/>
                    <a:lumOff val="50000"/>
                  </a:schemeClr>
                </a:solidFill>
                <a:latin typeface="Corbel" panose="020B0503020204020204" pitchFamily="34" charset="0"/>
              </a:rPr>
              <a:t>WOODGROVE</a:t>
            </a:r>
            <a:r>
              <a:rPr lang="en-GB" sz="1600" b="1" spc="-100" noProof="0">
                <a:solidFill>
                  <a:schemeClr val="accent1"/>
                </a:solidFill>
                <a:latin typeface="Corbel" panose="020B0503020204020204" pitchFamily="34" charset="0"/>
              </a:rPr>
              <a:t> </a:t>
            </a:r>
            <a:r>
              <a:rPr lang="en-GB" sz="1600" b="1" spc="-100" noProof="0">
                <a:solidFill>
                  <a:schemeClr val="tx1"/>
                </a:solidFill>
                <a:latin typeface="Corbel" panose="020B0503020204020204" pitchFamily="34" charset="0"/>
              </a:rPr>
              <a:t>BANK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B322F68-670D-45A0-A54F-7E70BCEAED3F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69B5F15-353A-4344-8D61-F4E25AA9FB6C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A0C0AA-FCE8-4A7F-928A-54C96BBA9053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58" r:id="rId4"/>
    <p:sldLayoutId id="2147483665" r:id="rId5"/>
    <p:sldLayoutId id="2147483659" r:id="rId6"/>
    <p:sldLayoutId id="2147483660" r:id="rId7"/>
    <p:sldLayoutId id="2147483664" r:id="rId8"/>
    <p:sldLayoutId id="2147483650" r:id="rId9"/>
    <p:sldLayoutId id="2147483656" r:id="rId10"/>
    <p:sldLayoutId id="2147483657" r:id="rId11"/>
    <p:sldLayoutId id="2147483654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55" r:id="rId2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cap="all" spc="-1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Wood piece cut through the middle">
            <a:extLst>
              <a:ext uri="{FF2B5EF4-FFF2-40B4-BE49-F238E27FC236}">
                <a16:creationId xmlns:a16="http://schemas.microsoft.com/office/drawing/2014/main" id="{C0BA96B3-F713-41B0-A2E3-15E9039E474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980476" y="0"/>
            <a:ext cx="2211524" cy="6858000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7560" y="1360701"/>
            <a:ext cx="7099090" cy="1674470"/>
          </a:xfrm>
        </p:spPr>
        <p:txBody>
          <a:bodyPr rtlCol="0"/>
          <a:lstStyle/>
          <a:p>
            <a:pPr algn="ctr" rtl="0"/>
            <a:r>
              <a:rPr lang="en-GB" dirty="0"/>
              <a:t>What’s the use of philosophy?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772945D-CA91-4CFE-8EB7-941C7618C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8760" y="3812339"/>
            <a:ext cx="3401478" cy="1192038"/>
          </a:xfrm>
        </p:spPr>
        <p:txBody>
          <a:bodyPr rtlCol="0"/>
          <a:lstStyle/>
          <a:p>
            <a:pPr rtl="0"/>
            <a:r>
              <a:rPr lang="en-GB" sz="3600" dirty="0"/>
              <a:t>The questions we never ask</a:t>
            </a:r>
          </a:p>
        </p:txBody>
      </p:sp>
    </p:spTree>
    <p:extLst>
      <p:ext uri="{BB962C8B-B14F-4D97-AF65-F5344CB8AC3E}">
        <p14:creationId xmlns:p14="http://schemas.microsoft.com/office/powerpoint/2010/main" val="3899961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6DE75-79C5-181D-538E-7E4D160B3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9813BD8-B3BD-2E06-E6CF-6F83A94818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114" y="497480"/>
            <a:ext cx="8049043" cy="1035886"/>
          </a:xfrm>
        </p:spPr>
        <p:txBody>
          <a:bodyPr rtlCol="0"/>
          <a:lstStyle/>
          <a:p>
            <a:pPr algn="ctr" rtl="0"/>
            <a:r>
              <a:rPr lang="en-GB" sz="4400" dirty="0"/>
              <a:t>Definitions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74383A9-81B8-F677-2E16-E456D5AED4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2019301"/>
            <a:ext cx="9477828" cy="4543424"/>
          </a:xfrm>
        </p:spPr>
        <p:txBody>
          <a:bodyPr rtlCol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dirty="0">
                <a:solidFill>
                  <a:schemeClr val="bg2">
                    <a:lumMod val="75000"/>
                  </a:schemeClr>
                </a:solidFill>
              </a:rPr>
              <a:t>Before we start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you might ask yourself: 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“What’s wrong with the idea of knowledge?”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I’m going to argue that, apart from pointing to some vague notion of information stored in the brain, it </a:t>
            </a:r>
            <a:r>
              <a:rPr lang="en-GB" sz="2800" dirty="0">
                <a:solidFill>
                  <a:srgbClr val="000000"/>
                </a:solidFill>
              </a:rPr>
              <a:t>provides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no useful </a:t>
            </a:r>
            <a:r>
              <a:rPr lang="en-GB" sz="2800" dirty="0">
                <a:solidFill>
                  <a:srgbClr val="000000"/>
                </a:solidFill>
              </a:rPr>
              <a:t>starting point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GB" sz="2800" dirty="0">
                <a:solidFill>
                  <a:srgbClr val="000000"/>
                </a:solidFill>
              </a:rPr>
              <a:t>if we wish to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understand what goes on in our heads with greater precision and reliability</a:t>
            </a:r>
            <a:r>
              <a:rPr lang="en-GB" sz="2800" dirty="0">
                <a:solidFill>
                  <a:srgbClr val="000000"/>
                </a:solidFill>
              </a:rPr>
              <a:t> - this, in turn might help us to make progress in many fields.</a:t>
            </a:r>
            <a:endParaRPr lang="en-GB" sz="2800" i="0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en-GB" sz="2800" i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E8ABB2-DB71-7A08-2A41-ABCEDB8FBA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10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8AD352-EB53-A31E-B1CD-24FDCE7BBE48}"/>
              </a:ext>
            </a:extLst>
          </p:cNvPr>
          <p:cNvSpPr/>
          <p:nvPr/>
        </p:nvSpPr>
        <p:spPr>
          <a:xfrm>
            <a:off x="10134600" y="6096000"/>
            <a:ext cx="20574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851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115" y="497480"/>
            <a:ext cx="6458782" cy="1035886"/>
          </a:xfrm>
        </p:spPr>
        <p:txBody>
          <a:bodyPr rtlCol="0"/>
          <a:lstStyle/>
          <a:p>
            <a:pPr rtl="0"/>
            <a:r>
              <a:rPr lang="en-GB" dirty="0" err="1"/>
              <a:t>definitons</a:t>
            </a:r>
            <a:endParaRPr lang="en-GB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772945D-CA91-4CFE-8EB7-941C7618C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2019301"/>
            <a:ext cx="9477828" cy="4543424"/>
          </a:xfrm>
        </p:spPr>
        <p:txBody>
          <a:bodyPr rtlCol="0" anchor="t" anchorCtr="0"/>
          <a:lstStyle/>
          <a:p>
            <a:pPr rtl="0"/>
            <a:endParaRPr lang="en-GB" sz="2800" i="0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400" b="1" i="0" dirty="0"/>
              <a:t>Knowledge: ‘Knowing, familiarity gained by experience. Person’s range of information’ (OED)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D5A594-D852-43BB-B591-E9D9027253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11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E9B8392-B7AA-238B-1350-A5A88CC041DB}"/>
              </a:ext>
            </a:extLst>
          </p:cNvPr>
          <p:cNvSpPr/>
          <p:nvPr/>
        </p:nvSpPr>
        <p:spPr>
          <a:xfrm>
            <a:off x="10134600" y="6096000"/>
            <a:ext cx="20574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674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CAF1D8-9B0D-A9FB-1095-E3BA83C6E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7754493-00CA-365C-8772-1952D2E43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115" y="497480"/>
            <a:ext cx="6458782" cy="1035886"/>
          </a:xfrm>
        </p:spPr>
        <p:txBody>
          <a:bodyPr rtlCol="0"/>
          <a:lstStyle/>
          <a:p>
            <a:pPr rtl="0"/>
            <a:r>
              <a:rPr lang="en-GB" dirty="0" err="1"/>
              <a:t>definitons</a:t>
            </a:r>
            <a:endParaRPr lang="en-GB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0BDCC378-1AAB-56F6-AA2A-18A9705C29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2019301"/>
            <a:ext cx="9477828" cy="4543424"/>
          </a:xfrm>
        </p:spPr>
        <p:txBody>
          <a:bodyPr rtlCol="0" anchor="t" anchorCtr="0"/>
          <a:lstStyle/>
          <a:p>
            <a:pPr rtl="0"/>
            <a:endParaRPr lang="en-GB" sz="2800" i="0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200" b="1" i="0" dirty="0">
                <a:solidFill>
                  <a:schemeClr val="bg2">
                    <a:lumMod val="75000"/>
                  </a:schemeClr>
                </a:solidFill>
              </a:rPr>
              <a:t>Knowledge: ‘Knowing, familiarity gained by experience. Person’s range of information’ (OED)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200" i="0" dirty="0"/>
              <a:t>Start by asking the question: “</a:t>
            </a:r>
            <a:r>
              <a:rPr lang="en-GB" sz="2200" dirty="0"/>
              <a:t>When I say </a:t>
            </a:r>
            <a:r>
              <a:rPr lang="en-GB" sz="2200" b="1" dirty="0"/>
              <a:t>I know </a:t>
            </a:r>
            <a:r>
              <a:rPr lang="en-GB" sz="2200" dirty="0"/>
              <a:t>something, am I always referring to the same property of mind</a:t>
            </a:r>
            <a:r>
              <a:rPr lang="en-GB" sz="2200" i="0" dirty="0"/>
              <a:t>?” </a:t>
            </a:r>
            <a:r>
              <a:rPr lang="en-GB" sz="2400" i="0" dirty="0"/>
              <a:t>For example, if I say: </a:t>
            </a:r>
            <a:r>
              <a:rPr lang="en-GB" sz="2400" b="1" i="0" dirty="0"/>
              <a:t>“</a:t>
            </a:r>
            <a:r>
              <a:rPr lang="en-GB" sz="2400" b="1" dirty="0"/>
              <a:t>I know there are nails on my fingers”</a:t>
            </a:r>
            <a:r>
              <a:rPr lang="en-GB" sz="2400" dirty="0"/>
              <a:t>, </a:t>
            </a:r>
            <a:r>
              <a:rPr lang="en-GB" sz="2400" i="0" dirty="0"/>
              <a:t>do I ‘know’ this in the same way as when I say:</a:t>
            </a:r>
            <a:r>
              <a:rPr lang="en-GB" sz="2400" dirty="0"/>
              <a:t> </a:t>
            </a:r>
            <a:r>
              <a:rPr lang="en-GB" sz="2400" b="1" dirty="0"/>
              <a:t>“I know the current rate of inflation in the UK is 3.6% ”,</a:t>
            </a:r>
            <a:r>
              <a:rPr lang="en-GB" sz="2400" b="1" i="0" dirty="0"/>
              <a:t> </a:t>
            </a:r>
            <a:r>
              <a:rPr lang="en-GB" sz="2400" i="0" dirty="0"/>
              <a:t>or</a:t>
            </a:r>
            <a:r>
              <a:rPr lang="en-GB" sz="2400" dirty="0"/>
              <a:t>: </a:t>
            </a:r>
            <a:r>
              <a:rPr lang="en-GB" sz="2400" b="1" dirty="0"/>
              <a:t>“I know how to ride a bike.</a:t>
            </a:r>
            <a:r>
              <a:rPr lang="en-GB" sz="2400" dirty="0"/>
              <a:t>”</a:t>
            </a:r>
            <a:r>
              <a:rPr lang="en-GB" sz="2400" dirty="0">
                <a:solidFill>
                  <a:srgbClr val="00B050"/>
                </a:solidFill>
              </a:rPr>
              <a:t> </a:t>
            </a:r>
            <a:r>
              <a:rPr lang="en-GB" sz="2400" i="0" dirty="0"/>
              <a:t>or “</a:t>
            </a:r>
            <a:r>
              <a:rPr lang="en-GB" sz="2400" b="1" i="0" dirty="0"/>
              <a:t>I know you’re not happy.”?  </a:t>
            </a:r>
            <a:r>
              <a:rPr lang="en-GB" sz="2400" i="0" dirty="0"/>
              <a:t>Don’t these demonstrate different dimensions or aspects of knowing?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C2EB2-2EFB-5CB7-F0B0-04F52B54A6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12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A847BEB-D69A-2395-DD2E-CC1192A6FC14}"/>
              </a:ext>
            </a:extLst>
          </p:cNvPr>
          <p:cNvSpPr/>
          <p:nvPr/>
        </p:nvSpPr>
        <p:spPr>
          <a:xfrm>
            <a:off x="10134600" y="6096000"/>
            <a:ext cx="20574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419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1AC98-3740-F30B-11D5-5AFB4CBDA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3981BA0-99AD-6A9F-8C11-D9FE9E053F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115" y="497480"/>
            <a:ext cx="6458782" cy="1035886"/>
          </a:xfrm>
        </p:spPr>
        <p:txBody>
          <a:bodyPr rtlCol="0"/>
          <a:lstStyle/>
          <a:p>
            <a:pPr rtl="0"/>
            <a:r>
              <a:rPr lang="en-GB" dirty="0" err="1"/>
              <a:t>definitons</a:t>
            </a:r>
            <a:endParaRPr lang="en-GB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05179874-EF38-B4A7-3FDF-4254BE4B8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2019301"/>
            <a:ext cx="9477828" cy="4543424"/>
          </a:xfrm>
        </p:spPr>
        <p:txBody>
          <a:bodyPr rtlCol="0" anchor="t" anchorCtr="0"/>
          <a:lstStyle/>
          <a:p>
            <a:pPr rtl="0"/>
            <a:endParaRPr lang="en-GB" sz="2800" i="0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200" b="1" i="0" dirty="0">
                <a:solidFill>
                  <a:schemeClr val="bg2">
                    <a:lumMod val="75000"/>
                  </a:schemeClr>
                </a:solidFill>
              </a:rPr>
              <a:t>Knowledge: ‘Knowing, familiarity gained by experience. Person’s range of information’ (OED)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200" i="0" dirty="0"/>
              <a:t>Start by asking the question: “</a:t>
            </a:r>
            <a:r>
              <a:rPr lang="en-GB" sz="2200" dirty="0"/>
              <a:t>When I say </a:t>
            </a:r>
            <a:r>
              <a:rPr lang="en-GB" sz="2200" b="1" dirty="0"/>
              <a:t>I know </a:t>
            </a:r>
            <a:r>
              <a:rPr lang="en-GB" sz="2200" dirty="0"/>
              <a:t>something, am I always referring to the same property of mind</a:t>
            </a:r>
            <a:r>
              <a:rPr lang="en-GB" sz="2200" i="0" dirty="0"/>
              <a:t>?” </a:t>
            </a:r>
            <a:r>
              <a:rPr lang="en-GB" sz="2400" i="0" dirty="0"/>
              <a:t>For example, if I say: </a:t>
            </a:r>
            <a:r>
              <a:rPr lang="en-GB" sz="2400" b="1" i="0" dirty="0"/>
              <a:t>“</a:t>
            </a:r>
            <a:r>
              <a:rPr lang="en-GB" sz="2400" b="1" dirty="0"/>
              <a:t>I know there are nails on my fingers </a:t>
            </a:r>
            <a:r>
              <a:rPr lang="en-GB" sz="2400" dirty="0">
                <a:solidFill>
                  <a:srgbClr val="00B050"/>
                </a:solidFill>
              </a:rPr>
              <a:t>(direct sensory acquaintance)”, </a:t>
            </a:r>
            <a:r>
              <a:rPr lang="en-GB" sz="2400" i="0" dirty="0"/>
              <a:t>do I ‘know’ this in the same way as when I say:</a:t>
            </a:r>
            <a:r>
              <a:rPr lang="en-GB" sz="2400" dirty="0"/>
              <a:t> </a:t>
            </a:r>
            <a:r>
              <a:rPr lang="en-GB" sz="2400" b="1" dirty="0"/>
              <a:t>“I know the current rate of inflation in the UK is 3.6% (</a:t>
            </a:r>
            <a:r>
              <a:rPr lang="en-GB" sz="2400" dirty="0">
                <a:solidFill>
                  <a:srgbClr val="00B050"/>
                </a:solidFill>
              </a:rPr>
              <a:t>knowing what</a:t>
            </a:r>
            <a:r>
              <a:rPr lang="en-GB" sz="2400" b="1" dirty="0"/>
              <a:t>)”,</a:t>
            </a:r>
            <a:r>
              <a:rPr lang="en-GB" sz="2400" b="1" i="0" dirty="0"/>
              <a:t> </a:t>
            </a:r>
            <a:r>
              <a:rPr lang="en-GB" sz="2400" i="0" dirty="0"/>
              <a:t>or</a:t>
            </a:r>
            <a:r>
              <a:rPr lang="en-GB" sz="2400" dirty="0"/>
              <a:t>: </a:t>
            </a:r>
            <a:r>
              <a:rPr lang="en-GB" sz="2400" b="1" dirty="0"/>
              <a:t>“I know how to ride a bike. </a:t>
            </a:r>
            <a:r>
              <a:rPr lang="en-GB" sz="2400" dirty="0">
                <a:solidFill>
                  <a:srgbClr val="00B050"/>
                </a:solidFill>
              </a:rPr>
              <a:t>(knowing how)” </a:t>
            </a:r>
            <a:r>
              <a:rPr lang="en-GB" sz="2400" i="0" dirty="0"/>
              <a:t>or “</a:t>
            </a:r>
            <a:r>
              <a:rPr lang="en-GB" sz="2400" b="1" i="0" dirty="0"/>
              <a:t>I know you’re not happy.” </a:t>
            </a:r>
            <a:r>
              <a:rPr lang="en-GB" sz="2400" dirty="0">
                <a:solidFill>
                  <a:srgbClr val="00B050"/>
                </a:solidFill>
              </a:rPr>
              <a:t> (intuition </a:t>
            </a:r>
            <a:r>
              <a:rPr lang="en-GB" sz="2400">
                <a:solidFill>
                  <a:srgbClr val="00B050"/>
                </a:solidFill>
              </a:rPr>
              <a:t>by empathy)?  </a:t>
            </a:r>
            <a:r>
              <a:rPr lang="en-GB" sz="2400" i="0" dirty="0"/>
              <a:t>Don’t these demonstrate different dimensions or aspects of knowing?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D46885-AB2B-6A6C-F4EA-1A80399D31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13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566359-ED73-DEA4-C8C0-071DD0D96F74}"/>
              </a:ext>
            </a:extLst>
          </p:cNvPr>
          <p:cNvSpPr/>
          <p:nvPr/>
        </p:nvSpPr>
        <p:spPr>
          <a:xfrm>
            <a:off x="10134600" y="6096000"/>
            <a:ext cx="20574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240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55415-F59D-E1B7-1B0A-E2755D2E6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C339129-A448-AF1B-DA36-9ACCC00B6A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115" y="497480"/>
            <a:ext cx="6458782" cy="1035886"/>
          </a:xfrm>
        </p:spPr>
        <p:txBody>
          <a:bodyPr rtlCol="0"/>
          <a:lstStyle/>
          <a:p>
            <a:pPr rtl="0"/>
            <a:r>
              <a:rPr lang="en-GB" dirty="0" err="1"/>
              <a:t>definitons</a:t>
            </a:r>
            <a:endParaRPr lang="en-GB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B6F2734-39FB-CFBC-BF04-7813AB0B03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2019301"/>
            <a:ext cx="9477828" cy="4543424"/>
          </a:xfrm>
        </p:spPr>
        <p:txBody>
          <a:bodyPr rtlCol="0" anchor="t" anchorCtr="0"/>
          <a:lstStyle/>
          <a:p>
            <a:pPr rtl="0"/>
            <a:endParaRPr lang="en-GB" sz="2800" i="0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200" b="1" i="0" dirty="0">
                <a:solidFill>
                  <a:schemeClr val="bg2">
                    <a:lumMod val="65000"/>
                  </a:schemeClr>
                </a:solidFill>
              </a:rPr>
              <a:t>Knowledge: ‘Knowing, familiarity gained by experience. Person’s range of information’ (OED)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200" i="0" dirty="0">
                <a:solidFill>
                  <a:schemeClr val="bg2">
                    <a:lumMod val="65000"/>
                  </a:schemeClr>
                </a:solidFill>
              </a:rPr>
              <a:t>Start by asking the question: “</a:t>
            </a:r>
            <a:r>
              <a:rPr lang="en-GB" sz="2200" dirty="0">
                <a:solidFill>
                  <a:schemeClr val="bg2">
                    <a:lumMod val="65000"/>
                  </a:schemeClr>
                </a:solidFill>
              </a:rPr>
              <a:t>When I say </a:t>
            </a:r>
            <a:r>
              <a:rPr lang="en-GB" sz="2200" b="1" dirty="0">
                <a:solidFill>
                  <a:schemeClr val="bg2">
                    <a:lumMod val="65000"/>
                  </a:schemeClr>
                </a:solidFill>
              </a:rPr>
              <a:t>I know </a:t>
            </a:r>
            <a:r>
              <a:rPr lang="en-GB" sz="2200" dirty="0">
                <a:solidFill>
                  <a:schemeClr val="bg2">
                    <a:lumMod val="65000"/>
                  </a:schemeClr>
                </a:solidFill>
              </a:rPr>
              <a:t>something, am I always referring to the same property of mind</a:t>
            </a:r>
            <a:r>
              <a:rPr lang="en-GB" sz="2200" i="0" dirty="0">
                <a:solidFill>
                  <a:schemeClr val="bg2">
                    <a:lumMod val="65000"/>
                  </a:schemeClr>
                </a:solidFill>
              </a:rPr>
              <a:t>?” For instance, if I say: </a:t>
            </a:r>
            <a:r>
              <a:rPr lang="en-GB" sz="2200" b="1" i="0" dirty="0">
                <a:solidFill>
                  <a:schemeClr val="bg2">
                    <a:lumMod val="65000"/>
                  </a:schemeClr>
                </a:solidFill>
              </a:rPr>
              <a:t>“</a:t>
            </a:r>
            <a:r>
              <a:rPr lang="en-GB" sz="2200" b="1" dirty="0">
                <a:solidFill>
                  <a:schemeClr val="bg2">
                    <a:lumMod val="65000"/>
                  </a:schemeClr>
                </a:solidFill>
              </a:rPr>
              <a:t>I know there are nails on my fingers”</a:t>
            </a:r>
            <a:r>
              <a:rPr lang="en-GB" sz="2200" dirty="0">
                <a:solidFill>
                  <a:schemeClr val="bg2">
                    <a:lumMod val="65000"/>
                  </a:schemeClr>
                </a:solidFill>
              </a:rPr>
              <a:t>, </a:t>
            </a:r>
            <a:r>
              <a:rPr lang="en-GB" sz="2200" i="0" dirty="0">
                <a:solidFill>
                  <a:schemeClr val="bg2">
                    <a:lumMod val="65000"/>
                  </a:schemeClr>
                </a:solidFill>
              </a:rPr>
              <a:t>do I know this in the same way as when I say:</a:t>
            </a:r>
            <a:r>
              <a:rPr lang="en-GB" sz="2200" dirty="0">
                <a:solidFill>
                  <a:schemeClr val="bg2">
                    <a:lumMod val="65000"/>
                  </a:schemeClr>
                </a:solidFill>
              </a:rPr>
              <a:t> </a:t>
            </a:r>
            <a:r>
              <a:rPr lang="en-GB" sz="2200" b="1" dirty="0">
                <a:solidFill>
                  <a:schemeClr val="bg2">
                    <a:lumMod val="65000"/>
                  </a:schemeClr>
                </a:solidFill>
              </a:rPr>
              <a:t>“I know the current rate of inflation in the UK is 3.6%”,</a:t>
            </a:r>
            <a:r>
              <a:rPr lang="en-GB" sz="2200" b="1" i="0" dirty="0">
                <a:solidFill>
                  <a:schemeClr val="bg2">
                    <a:lumMod val="65000"/>
                  </a:schemeClr>
                </a:solidFill>
              </a:rPr>
              <a:t> </a:t>
            </a:r>
            <a:r>
              <a:rPr lang="en-GB" sz="2200" i="0" dirty="0">
                <a:solidFill>
                  <a:schemeClr val="bg2">
                    <a:lumMod val="65000"/>
                  </a:schemeClr>
                </a:solidFill>
              </a:rPr>
              <a:t>or</a:t>
            </a:r>
            <a:r>
              <a:rPr lang="en-GB" sz="2200" dirty="0">
                <a:solidFill>
                  <a:schemeClr val="bg2">
                    <a:lumMod val="65000"/>
                  </a:schemeClr>
                </a:solidFill>
              </a:rPr>
              <a:t>: </a:t>
            </a:r>
            <a:r>
              <a:rPr lang="en-GB" sz="2200" b="1" dirty="0">
                <a:solidFill>
                  <a:schemeClr val="bg2">
                    <a:lumMod val="65000"/>
                  </a:schemeClr>
                </a:solidFill>
              </a:rPr>
              <a:t>“I know how to ride a bike.” </a:t>
            </a:r>
            <a:r>
              <a:rPr lang="en-GB" sz="2200" i="0" dirty="0">
                <a:solidFill>
                  <a:schemeClr val="bg2">
                    <a:lumMod val="65000"/>
                  </a:schemeClr>
                </a:solidFill>
              </a:rPr>
              <a:t>or “</a:t>
            </a:r>
            <a:r>
              <a:rPr lang="en-GB" sz="2200" b="1" i="0" dirty="0">
                <a:solidFill>
                  <a:schemeClr val="bg2">
                    <a:lumMod val="65000"/>
                  </a:schemeClr>
                </a:solidFill>
              </a:rPr>
              <a:t>I know you’re not happy.”?                                                      </a:t>
            </a:r>
            <a:r>
              <a:rPr lang="en-GB" sz="2200" i="0" dirty="0">
                <a:solidFill>
                  <a:schemeClr val="bg2">
                    <a:lumMod val="65000"/>
                  </a:schemeClr>
                </a:solidFill>
              </a:rPr>
              <a:t>Don’t these demonstrate different aspects of our mental abilities?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200" b="1" i="0" dirty="0"/>
              <a:t>Can you come up with a more useful word – or set of words - to describe these aspects of mind which would allow us to explore the workings of the mind further?</a:t>
            </a:r>
            <a:endParaRPr lang="en-GB" sz="2200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B2B248-18CF-1F44-CCD6-F39E5E6BA9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14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4C94EC6-A35D-7EE1-B273-AB522442DB2B}"/>
              </a:ext>
            </a:extLst>
          </p:cNvPr>
          <p:cNvSpPr/>
          <p:nvPr/>
        </p:nvSpPr>
        <p:spPr>
          <a:xfrm>
            <a:off x="10134600" y="6096000"/>
            <a:ext cx="20574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839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674487-178A-8571-F519-5886B594C2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78D7F6-8142-95A5-F27A-4F421A35EB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114" y="497480"/>
            <a:ext cx="7685435" cy="1035886"/>
          </a:xfrm>
        </p:spPr>
        <p:txBody>
          <a:bodyPr rtlCol="0"/>
          <a:lstStyle/>
          <a:p>
            <a:pPr rtl="0"/>
            <a:r>
              <a:rPr lang="en-GB" dirty="0" err="1"/>
              <a:t>QuesTions</a:t>
            </a:r>
            <a:r>
              <a:rPr lang="en-GB" dirty="0"/>
              <a:t> Of MIND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820FEBD6-7F8F-CF46-1E93-2D9711085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1" y="1995488"/>
            <a:ext cx="9477828" cy="4543424"/>
          </a:xfrm>
        </p:spPr>
        <p:txBody>
          <a:bodyPr rtlCol="0" anchor="t" anchorCtr="0"/>
          <a:lstStyle/>
          <a:p>
            <a:pPr rtl="0"/>
            <a:endParaRPr lang="en-GB" sz="3600" dirty="0"/>
          </a:p>
          <a:p>
            <a:pPr rtl="0"/>
            <a:r>
              <a:rPr lang="en-GB" sz="2800" b="1" i="0" dirty="0"/>
              <a:t>EPISTEMOLOGY: Theory of method or grounds of knowledge.(OED)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There is much we need to understand about the workings of the human mind and these </a:t>
            </a:r>
            <a:r>
              <a:rPr lang="en-GB" sz="2800" i="0" dirty="0">
                <a:solidFill>
                  <a:srgbClr val="000000"/>
                </a:solidFill>
              </a:rPr>
              <a:t>questions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are made more real and more urgent by the advent of AI.</a:t>
            </a:r>
            <a:endParaRPr lang="en-GB" sz="2800" i="0" dirty="0"/>
          </a:p>
          <a:p>
            <a:pPr rtl="0"/>
            <a:endParaRPr lang="en-GB" sz="2400" i="0" dirty="0"/>
          </a:p>
          <a:p>
            <a:pPr marL="571500" indent="-571500" rtl="0">
              <a:buFont typeface="Arial" panose="020B0604020202020204" pitchFamily="34" charset="0"/>
              <a:buChar char="•"/>
            </a:pPr>
            <a:endParaRPr lang="en-GB" sz="36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2E5919-E0BC-5BA0-6FDD-4A2FC325BB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15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414751C-13C5-7B97-D93A-C99831A24B1F}"/>
              </a:ext>
            </a:extLst>
          </p:cNvPr>
          <p:cNvSpPr/>
          <p:nvPr/>
        </p:nvSpPr>
        <p:spPr>
          <a:xfrm>
            <a:off x="10058400" y="6257925"/>
            <a:ext cx="2133600" cy="523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9599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8995CB-52C3-5B29-7E36-1BF8F5C9E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4B8FA1E-826A-1445-CAD5-28DF7A1985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114" y="497480"/>
            <a:ext cx="7685435" cy="1035886"/>
          </a:xfrm>
        </p:spPr>
        <p:txBody>
          <a:bodyPr rtlCol="0"/>
          <a:lstStyle/>
          <a:p>
            <a:pPr rtl="0"/>
            <a:r>
              <a:rPr lang="en-GB" dirty="0" err="1"/>
              <a:t>QuesTions</a:t>
            </a:r>
            <a:r>
              <a:rPr lang="en-GB" dirty="0"/>
              <a:t> Of MIND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3F80D6D4-C893-8DC4-A822-22BCA75CE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045" y="1858326"/>
            <a:ext cx="9477828" cy="4543424"/>
          </a:xfrm>
        </p:spPr>
        <p:txBody>
          <a:bodyPr rtlCol="0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3600" dirty="0"/>
          </a:p>
          <a:p>
            <a:pPr rtl="0"/>
            <a:r>
              <a:rPr lang="en-GB" sz="2800" b="1" i="0" dirty="0"/>
              <a:t>EPISTEMOLOGY: Theory of method or grounds of knowledge.(OED)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There is much we need to understand about the workings of the human mind and these </a:t>
            </a:r>
            <a:r>
              <a:rPr lang="en-GB" sz="2800" i="0" dirty="0">
                <a:solidFill>
                  <a:schemeClr val="bg1">
                    <a:lumMod val="65000"/>
                  </a:schemeClr>
                </a:solidFill>
              </a:rPr>
              <a:t>questions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are made more real and more urgent by the advent of AI.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2800" b="1" i="0" dirty="0"/>
              <a:t>AI is a philosophically rich field of philosophical study today. It validates philosophical work on some aspects of mind (linguistic logic and connectionism) and seems to be able to simulate rational thought.</a:t>
            </a:r>
          </a:p>
          <a:p>
            <a:pPr rtl="0"/>
            <a:endParaRPr lang="en-GB" sz="2400" i="0" dirty="0"/>
          </a:p>
          <a:p>
            <a:pPr rtl="0"/>
            <a:endParaRPr lang="en-GB" sz="36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CB9CED-D0D9-C27E-F69B-15739B1AAB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16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2A97651-1163-27EF-D32F-B350EC03A5AB}"/>
              </a:ext>
            </a:extLst>
          </p:cNvPr>
          <p:cNvSpPr/>
          <p:nvPr/>
        </p:nvSpPr>
        <p:spPr>
          <a:xfrm>
            <a:off x="10058400" y="6257925"/>
            <a:ext cx="2133600" cy="523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347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B53F7-2050-8E23-3600-83A161D4D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008937-5A77-A283-896C-254B6ABCE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114" y="497480"/>
            <a:ext cx="7685435" cy="1035886"/>
          </a:xfrm>
        </p:spPr>
        <p:txBody>
          <a:bodyPr rtlCol="0"/>
          <a:lstStyle/>
          <a:p>
            <a:pPr rtl="0"/>
            <a:r>
              <a:rPr lang="en-GB" dirty="0" err="1"/>
              <a:t>QuesTions</a:t>
            </a:r>
            <a:r>
              <a:rPr lang="en-GB" dirty="0"/>
              <a:t> Of MIND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0473717-2F1C-8094-23D4-542A279B3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2019301"/>
            <a:ext cx="9477828" cy="4543424"/>
          </a:xfrm>
        </p:spPr>
        <p:txBody>
          <a:bodyPr rtlCol="0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3600" dirty="0"/>
          </a:p>
          <a:p>
            <a:pPr rtl="0"/>
            <a:r>
              <a:rPr lang="en-GB" sz="2400" b="1" i="0" dirty="0"/>
              <a:t>EPISTEMOLOGY: Theory of method or grounds of knowledge.(OED)</a:t>
            </a:r>
          </a:p>
          <a:p>
            <a:pPr rtl="0"/>
            <a:r>
              <a:rPr lang="en-GB" sz="2400" i="0" dirty="0"/>
              <a:t>There are many other words which we use to define aspects of our mental processes which are so vague, they are almost misleading: e.g.</a:t>
            </a:r>
          </a:p>
          <a:p>
            <a:pPr marL="571500" indent="-571500" rtl="0">
              <a:buFont typeface="Arial" panose="020B0604020202020204" pitchFamily="34" charset="0"/>
              <a:buChar char="•"/>
            </a:pPr>
            <a:r>
              <a:rPr lang="en-GB" sz="2400" i="0" dirty="0"/>
              <a:t>Consciousness</a:t>
            </a:r>
          </a:p>
          <a:p>
            <a:pPr marL="571500" indent="-571500" rtl="0">
              <a:buFont typeface="Arial" panose="020B0604020202020204" pitchFamily="34" charset="0"/>
              <a:buChar char="•"/>
            </a:pPr>
            <a:r>
              <a:rPr lang="en-GB" sz="2400" i="0" dirty="0"/>
              <a:t>Cognition</a:t>
            </a:r>
          </a:p>
          <a:p>
            <a:pPr marL="571500" indent="-571500" rtl="0">
              <a:buFont typeface="Arial" panose="020B0604020202020204" pitchFamily="34" charset="0"/>
              <a:buChar char="•"/>
            </a:pPr>
            <a:r>
              <a:rPr lang="en-GB" sz="2400" i="0" dirty="0"/>
              <a:t>Perception</a:t>
            </a:r>
          </a:p>
          <a:p>
            <a:pPr marL="571500" indent="-571500" rtl="0">
              <a:buFont typeface="Arial" panose="020B0604020202020204" pitchFamily="34" charset="0"/>
              <a:buChar char="•"/>
            </a:pPr>
            <a:r>
              <a:rPr lang="en-GB" sz="2400" i="0" dirty="0"/>
              <a:t>Intuition</a:t>
            </a:r>
          </a:p>
          <a:p>
            <a:pPr marL="571500" indent="-571500" rtl="0">
              <a:buFont typeface="Arial" panose="020B0604020202020204" pitchFamily="34" charset="0"/>
              <a:buChar char="•"/>
            </a:pPr>
            <a:r>
              <a:rPr lang="en-GB" sz="2400" i="0" dirty="0"/>
              <a:t>Representation</a:t>
            </a:r>
          </a:p>
          <a:p>
            <a:pPr rtl="0"/>
            <a:endParaRPr lang="en-GB" sz="2400" i="0" dirty="0"/>
          </a:p>
          <a:p>
            <a:pPr marL="571500" indent="-571500" rtl="0">
              <a:buFont typeface="Arial" panose="020B0604020202020204" pitchFamily="34" charset="0"/>
              <a:buChar char="•"/>
            </a:pPr>
            <a:endParaRPr lang="en-GB" sz="36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17E2EA-A93F-1680-9F28-42DAB34B5F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17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37E8BA-527A-2CD4-AC81-DBCAD3E9BEF2}"/>
              </a:ext>
            </a:extLst>
          </p:cNvPr>
          <p:cNvSpPr/>
          <p:nvPr/>
        </p:nvSpPr>
        <p:spPr>
          <a:xfrm>
            <a:off x="10058400" y="6257925"/>
            <a:ext cx="2133600" cy="523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6951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A84E2-F36E-6A0F-ABC2-A96EEE604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C8632A-8720-14A2-3177-7B40474316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497480"/>
            <a:ext cx="9554029" cy="1035886"/>
          </a:xfrm>
        </p:spPr>
        <p:txBody>
          <a:bodyPr rtlCol="0"/>
          <a:lstStyle/>
          <a:p>
            <a:pPr rtl="0"/>
            <a:r>
              <a:rPr lang="en-GB" dirty="0" err="1"/>
              <a:t>QuesTions</a:t>
            </a:r>
            <a:r>
              <a:rPr lang="en-GB" dirty="0"/>
              <a:t> Of existence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3A6A20C-2470-A28B-0ED3-EB2D78790C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2019301"/>
            <a:ext cx="9477828" cy="4543424"/>
          </a:xfrm>
        </p:spPr>
        <p:txBody>
          <a:bodyPr rtlCol="0" anchor="t" anchorCtr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ONTOLOGY: Branch of metaphysics dealing with the nature of existence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3200" i="0" dirty="0"/>
              <a:t>Does Justice exist in the same way that a dog exists?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9E2B67-1D0D-852B-A566-21B106245F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18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2F662CD-316F-F86B-92D8-D123333386AC}"/>
              </a:ext>
            </a:extLst>
          </p:cNvPr>
          <p:cNvSpPr/>
          <p:nvPr/>
        </p:nvSpPr>
        <p:spPr>
          <a:xfrm>
            <a:off x="10058400" y="6257925"/>
            <a:ext cx="2133600" cy="523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4434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92AF9-706B-480C-5E09-C61C433B6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F887829-FDBD-9409-7964-42DBC9899E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497480"/>
            <a:ext cx="9554029" cy="1035886"/>
          </a:xfrm>
        </p:spPr>
        <p:txBody>
          <a:bodyPr rtlCol="0"/>
          <a:lstStyle/>
          <a:p>
            <a:pPr rtl="0"/>
            <a:r>
              <a:rPr lang="en-GB" dirty="0" err="1"/>
              <a:t>QuesTions</a:t>
            </a:r>
            <a:r>
              <a:rPr lang="en-GB" dirty="0"/>
              <a:t> Of existence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CC980CF-006E-4D90-8B31-993952742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2019301"/>
            <a:ext cx="9477828" cy="4543424"/>
          </a:xfrm>
        </p:spPr>
        <p:txBody>
          <a:bodyPr rtlCol="0" anchor="t" anchorCtr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ONTOLOGY: Branch of metaphysics dealing with the nature of existence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3200" i="0" dirty="0">
                <a:solidFill>
                  <a:schemeClr val="bg1">
                    <a:lumMod val="65000"/>
                  </a:schemeClr>
                </a:solidFill>
              </a:rPr>
              <a:t>Does Justice exist in the same way that a dog exists?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3200" i="0" dirty="0"/>
              <a:t>What do we mean when we say that something is real? (this may be regarded as a problem of definition, or a matter of ontology.)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021FC5-4980-7081-0DB9-F0DFD10FED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19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004CD3A-6E90-2D10-4105-DF65718EAD8F}"/>
              </a:ext>
            </a:extLst>
          </p:cNvPr>
          <p:cNvSpPr/>
          <p:nvPr/>
        </p:nvSpPr>
        <p:spPr>
          <a:xfrm>
            <a:off x="10058400" y="6257925"/>
            <a:ext cx="2133600" cy="523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931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A8BB2-8955-96A4-FB34-D70892FB8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22127B2-735B-3B82-BB8E-DF6E2949B7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114" y="497480"/>
            <a:ext cx="8049043" cy="1035886"/>
          </a:xfrm>
        </p:spPr>
        <p:txBody>
          <a:bodyPr rtlCol="0"/>
          <a:lstStyle/>
          <a:p>
            <a:pPr algn="ctr" rtl="0"/>
            <a:r>
              <a:rPr lang="en-GB" sz="4400" dirty="0" err="1"/>
              <a:t>QuesTions</a:t>
            </a:r>
            <a:endParaRPr lang="en-GB" sz="4400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F0CDD88-2D0C-2C2B-7A1E-EB4C3FD236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2019301"/>
            <a:ext cx="9477828" cy="4543424"/>
          </a:xfrm>
        </p:spPr>
        <p:txBody>
          <a:bodyPr rtlCol="0" anchor="t" anchorCtr="0"/>
          <a:lstStyle/>
          <a:p>
            <a:pPr rtl="0"/>
            <a:endParaRPr lang="en-GB" sz="2800" i="0" dirty="0">
              <a:solidFill>
                <a:srgbClr val="000000"/>
              </a:solidFill>
            </a:endParaRPr>
          </a:p>
          <a:p>
            <a:pPr rtl="0"/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All philosophical progress starts with a good question.</a:t>
            </a:r>
          </a:p>
          <a:p>
            <a:pPr rtl="0"/>
            <a:endParaRPr lang="en-GB" sz="2800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02AA8-5F79-B746-0506-2F5F1C9ADD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2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D065946-E1D0-1683-EF6A-D9E24BFA872C}"/>
              </a:ext>
            </a:extLst>
          </p:cNvPr>
          <p:cNvSpPr/>
          <p:nvPr/>
        </p:nvSpPr>
        <p:spPr>
          <a:xfrm>
            <a:off x="10134600" y="6096000"/>
            <a:ext cx="20574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5860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5D206-C498-F18B-EBC5-39A179B92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064C69E-8D7E-3DA1-A17D-07B286D21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497480"/>
            <a:ext cx="9554029" cy="715303"/>
          </a:xfrm>
        </p:spPr>
        <p:txBody>
          <a:bodyPr rtlCol="0"/>
          <a:lstStyle/>
          <a:p>
            <a:pPr algn="ctr" rtl="0"/>
            <a:r>
              <a:rPr lang="en-GB" sz="5400" dirty="0"/>
              <a:t>metaphysics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377FD70-308F-DAF2-DF0A-5657EF9EAB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1280160"/>
            <a:ext cx="9477828" cy="5282565"/>
          </a:xfrm>
        </p:spPr>
        <p:txBody>
          <a:bodyPr rtlCol="0" anchor="t" anchorCtr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3200" i="0" dirty="0"/>
              <a:t>The idea that there is </a:t>
            </a:r>
            <a:r>
              <a:rPr lang="en-GB" sz="3200" dirty="0"/>
              <a:t>‘something more profound going on’ </a:t>
            </a:r>
            <a:r>
              <a:rPr lang="en-GB" sz="3200" i="0" dirty="0"/>
              <a:t>which explains what we experience directly.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3DC897-AFDD-772A-0D3C-3BC1693988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20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7412366-D1B5-11C2-AE0B-E008AF1DF720}"/>
              </a:ext>
            </a:extLst>
          </p:cNvPr>
          <p:cNvSpPr/>
          <p:nvPr/>
        </p:nvSpPr>
        <p:spPr>
          <a:xfrm>
            <a:off x="10058400" y="6257925"/>
            <a:ext cx="2133600" cy="523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8081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9DE46-0443-271C-C449-F51DCE37B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BFC37FE-78B7-32E7-3F9A-DCE82B6D58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497480"/>
            <a:ext cx="9554029" cy="715303"/>
          </a:xfrm>
        </p:spPr>
        <p:txBody>
          <a:bodyPr rtlCol="0"/>
          <a:lstStyle/>
          <a:p>
            <a:pPr algn="ctr" rtl="0"/>
            <a:r>
              <a:rPr lang="en-GB" sz="5400" dirty="0"/>
              <a:t>metaphysics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328D2464-C842-50C8-60E6-C98DD34C3D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1280160"/>
            <a:ext cx="9477828" cy="5282565"/>
          </a:xfrm>
        </p:spPr>
        <p:txBody>
          <a:bodyPr rtlCol="0" anchor="t" anchorCtr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800" i="0" dirty="0">
                <a:solidFill>
                  <a:schemeClr val="bg1">
                    <a:lumMod val="65000"/>
                  </a:schemeClr>
                </a:solidFill>
              </a:rPr>
              <a:t>The idea that there is ‘something more profound going on’ which explains what we experience directly.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800" i="0" dirty="0"/>
              <a:t>Plato’s notion of ‘forms’ was the classic philosophical ‘sales pitch’ – a philosopher understands something deeper than your everyday experience. Listen to me and learn!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9A87FF-1C5F-B0E2-3D03-99D564F378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21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5A49F9B-3047-CCFD-AC92-DC9E9B83FC6C}"/>
              </a:ext>
            </a:extLst>
          </p:cNvPr>
          <p:cNvSpPr/>
          <p:nvPr/>
        </p:nvSpPr>
        <p:spPr>
          <a:xfrm>
            <a:off x="10058400" y="6257925"/>
            <a:ext cx="2133600" cy="523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1006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9A6D1-242F-C26A-E28E-898E6C2BD5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5B1C71-3180-87DD-2E5B-3FD092ABE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497480"/>
            <a:ext cx="9554029" cy="715303"/>
          </a:xfrm>
        </p:spPr>
        <p:txBody>
          <a:bodyPr rtlCol="0"/>
          <a:lstStyle/>
          <a:p>
            <a:pPr algn="ctr" rtl="0"/>
            <a:r>
              <a:rPr lang="en-GB" sz="5400" dirty="0"/>
              <a:t>metaphysics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3EF45C4-4A38-BB51-77FB-76487F00A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1280160"/>
            <a:ext cx="9477828" cy="5282565"/>
          </a:xfrm>
        </p:spPr>
        <p:txBody>
          <a:bodyPr rtlCol="0" anchor="t" anchorCtr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800" i="0" dirty="0">
                <a:solidFill>
                  <a:schemeClr val="bg1">
                    <a:lumMod val="65000"/>
                  </a:schemeClr>
                </a:solidFill>
              </a:rPr>
              <a:t>The idea that there is ‘something more profound going on’ which explains what we experience directly.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800" i="0" dirty="0">
                <a:solidFill>
                  <a:schemeClr val="bg1">
                    <a:lumMod val="65000"/>
                  </a:schemeClr>
                </a:solidFill>
              </a:rPr>
              <a:t>Plato’s ‘forms’ was the classic philosophical ‘sales pitch’ – a philosopher understands something deeper than your everyday experience. Listen to me and learn!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800" i="0" dirty="0"/>
              <a:t>Many metaphysical concepts proposed by philosophers in the past have been debunked (often by other philosophers) and metaphysics is a bit out of fashion today.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1E68F-68E4-406E-A3B2-0D7C1F3880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22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74C353F-B1AF-2C64-F7F9-B7E10793A51A}"/>
              </a:ext>
            </a:extLst>
          </p:cNvPr>
          <p:cNvSpPr/>
          <p:nvPr/>
        </p:nvSpPr>
        <p:spPr>
          <a:xfrm>
            <a:off x="10058400" y="6257925"/>
            <a:ext cx="2133600" cy="523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8598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98ADA-974C-5DEB-F8F9-8208AD40A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7FDEC2B-EE2D-DE43-1893-B61E58BFB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497480"/>
            <a:ext cx="9554029" cy="715303"/>
          </a:xfrm>
        </p:spPr>
        <p:txBody>
          <a:bodyPr rtlCol="0"/>
          <a:lstStyle/>
          <a:p>
            <a:pPr algn="ctr" rtl="0"/>
            <a:r>
              <a:rPr lang="en-GB" sz="5400" dirty="0"/>
              <a:t>metaphysics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7C6CE92-8B25-B7B7-2C7C-225115339B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1280160"/>
            <a:ext cx="9477828" cy="5282565"/>
          </a:xfrm>
        </p:spPr>
        <p:txBody>
          <a:bodyPr rtlCol="0" anchor="t" anchorCtr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600" i="0" dirty="0">
                <a:solidFill>
                  <a:schemeClr val="bg1">
                    <a:lumMod val="65000"/>
                  </a:schemeClr>
                </a:solidFill>
              </a:rPr>
              <a:t>The idea that there is ‘something more profound going on’ which explains what we experience directly.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600" i="0" dirty="0">
                <a:solidFill>
                  <a:schemeClr val="bg1">
                    <a:lumMod val="65000"/>
                  </a:schemeClr>
                </a:solidFill>
              </a:rPr>
              <a:t>Plato’s ‘forms’ was the classic philosophical ‘sales pitch’ – a philosopher understands something deeper than your everyday experience. Listen to me and learn!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600" i="0" dirty="0">
                <a:solidFill>
                  <a:schemeClr val="bg1">
                    <a:lumMod val="65000"/>
                  </a:schemeClr>
                </a:solidFill>
              </a:rPr>
              <a:t>Many metaphysical concepts proposed by philosophers in the past have been debunked (often by philosophers) and metaphysics is a bit out of fashion today.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600" i="0" dirty="0"/>
              <a:t>But science has proved that many of the phenomena which confused the ancients </a:t>
            </a:r>
            <a:r>
              <a:rPr lang="en-GB" sz="2600" b="1" i="0" dirty="0"/>
              <a:t>do</a:t>
            </a:r>
            <a:r>
              <a:rPr lang="en-GB" sz="2600" i="0" dirty="0"/>
              <a:t> lend themselves to overarching explanations (</a:t>
            </a:r>
            <a:r>
              <a:rPr lang="en-GB" sz="2600" i="0" dirty="0" err="1"/>
              <a:t>e.g</a:t>
            </a:r>
            <a:r>
              <a:rPr lang="en-GB" sz="2600" i="0" dirty="0"/>
              <a:t>, the movements of the planets, evolution, relativity, quantum mechanics, chemistry, genetics)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4DC9D8-8521-FA1B-9DAE-55FDF6B97D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23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A730724-02A5-6736-D1C9-89F8363D8377}"/>
              </a:ext>
            </a:extLst>
          </p:cNvPr>
          <p:cNvSpPr/>
          <p:nvPr/>
        </p:nvSpPr>
        <p:spPr>
          <a:xfrm>
            <a:off x="10058400" y="6257925"/>
            <a:ext cx="2133600" cy="523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2046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7DD9C3-2785-E314-B5A3-05EEAA72D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B2DC175-3121-88C0-40D0-51EF40A5B3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497480"/>
            <a:ext cx="9554029" cy="715303"/>
          </a:xfrm>
        </p:spPr>
        <p:txBody>
          <a:bodyPr rtlCol="0"/>
          <a:lstStyle/>
          <a:p>
            <a:pPr algn="ctr" rtl="0"/>
            <a:r>
              <a:rPr lang="en-GB" sz="5400" dirty="0"/>
              <a:t>metaphysics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0F7BF086-8A20-6935-7C38-04434E8F8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1280160"/>
            <a:ext cx="9477828" cy="5282565"/>
          </a:xfrm>
        </p:spPr>
        <p:txBody>
          <a:bodyPr rtlCol="0" anchor="t" anchorCtr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3200" dirty="0"/>
              <a:t>The idea of ‘Truth’ is a metaphysical concept.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F1F36-F3A7-84DD-E7FF-A5340CEAFE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24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6170B1-329E-1E56-1800-5AA0436FB209}"/>
              </a:ext>
            </a:extLst>
          </p:cNvPr>
          <p:cNvSpPr/>
          <p:nvPr/>
        </p:nvSpPr>
        <p:spPr>
          <a:xfrm>
            <a:off x="10058400" y="6257925"/>
            <a:ext cx="2133600" cy="523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0312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C640D-FD56-9299-9CF6-46F435F30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8C4DF96-8F7F-E160-C0AB-98A634818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497480"/>
            <a:ext cx="9554029" cy="715303"/>
          </a:xfrm>
        </p:spPr>
        <p:txBody>
          <a:bodyPr rtlCol="0"/>
          <a:lstStyle/>
          <a:p>
            <a:pPr algn="ctr" rtl="0"/>
            <a:r>
              <a:rPr lang="en-GB" sz="5400" dirty="0"/>
              <a:t>metaphysics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D8C1C68-4BC4-EC47-03B0-F6DFB08B42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1280160"/>
            <a:ext cx="9477828" cy="5282565"/>
          </a:xfrm>
        </p:spPr>
        <p:txBody>
          <a:bodyPr rtlCol="0" anchor="t" anchorCtr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>
                    <a:lumMod val="65000"/>
                  </a:schemeClr>
                </a:solidFill>
              </a:rPr>
              <a:t>The idea of ‘Truth’ is a metaphysical concept.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3200" dirty="0"/>
              <a:t>This year we will be looking at perhaps the central metaphysical questions of our time:</a:t>
            </a:r>
          </a:p>
          <a:p>
            <a:pPr rtl="0"/>
            <a:r>
              <a:rPr lang="en-GB" sz="3200" dirty="0"/>
              <a:t>  Is it possible to define truth - as opposed to falsehood?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3200" dirty="0"/>
              <a:t>If so: How do we go about defining the truth?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3200" dirty="0"/>
              <a:t>and:  Why should we defend the truth?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A62A26-34FC-4563-B589-49DB2C5035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25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3806DC9-3C81-B843-BA14-00FF860A0428}"/>
              </a:ext>
            </a:extLst>
          </p:cNvPr>
          <p:cNvSpPr/>
          <p:nvPr/>
        </p:nvSpPr>
        <p:spPr>
          <a:xfrm>
            <a:off x="10058400" y="6257925"/>
            <a:ext cx="2133600" cy="523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773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799997-86D0-ACD9-B38D-1D50F4603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A64D231-C6E9-A2B4-8E1E-68CB961AB6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497480"/>
            <a:ext cx="9554029" cy="715303"/>
          </a:xfrm>
        </p:spPr>
        <p:txBody>
          <a:bodyPr rtlCol="0"/>
          <a:lstStyle/>
          <a:p>
            <a:pPr algn="ctr" rtl="0"/>
            <a:r>
              <a:rPr lang="en-GB" sz="5400" dirty="0"/>
              <a:t>Ethical questions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E4B0D70-B2E8-7E71-634A-0F842A99CF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1280160"/>
            <a:ext cx="9477828" cy="5282565"/>
          </a:xfrm>
        </p:spPr>
        <p:txBody>
          <a:bodyPr rtlCol="0" anchor="t" anchorCtr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800" b="1" dirty="0"/>
              <a:t>Personal Ethics</a:t>
            </a:r>
            <a:r>
              <a:rPr lang="en-GB" sz="2800" dirty="0"/>
              <a:t>: if I make a promise to myself and nobody else knows, is it OK to break that promise?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2ED7D2-612B-1D77-CA28-E33B701BBC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26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879781D-EE95-C660-1325-E24A5C30EAA8}"/>
              </a:ext>
            </a:extLst>
          </p:cNvPr>
          <p:cNvSpPr/>
          <p:nvPr/>
        </p:nvSpPr>
        <p:spPr>
          <a:xfrm>
            <a:off x="10058400" y="6257925"/>
            <a:ext cx="2133600" cy="523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4718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55773-C4AB-E993-927F-B9B0BA0B9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49B1AA4-A150-D7FF-74B3-898ABE8FD3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497480"/>
            <a:ext cx="9554029" cy="715303"/>
          </a:xfrm>
        </p:spPr>
        <p:txBody>
          <a:bodyPr rtlCol="0"/>
          <a:lstStyle/>
          <a:p>
            <a:pPr algn="ctr" rtl="0"/>
            <a:r>
              <a:rPr lang="en-GB" sz="5400" dirty="0"/>
              <a:t>Ethical questions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3F279D7-F601-0F6F-8705-53D0E46CFB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" y="1256347"/>
            <a:ext cx="9477828" cy="5282565"/>
          </a:xfrm>
        </p:spPr>
        <p:txBody>
          <a:bodyPr rtlCol="0" anchor="t" anchorCtr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>
                    <a:lumMod val="65000"/>
                  </a:schemeClr>
                </a:solidFill>
              </a:rPr>
              <a:t>Personal Ethics: if I make a promise to myself and nobody else knows, is it OK to break that promise?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800" b="1" dirty="0"/>
              <a:t>Personal Ethics</a:t>
            </a:r>
            <a:r>
              <a:rPr lang="en-GB" sz="2800" dirty="0"/>
              <a:t>: is it OK to have racist feelings, if I never act on them? What sort of person does that make me – a coward or a stoic?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1A96F3-6289-C23A-4A92-7D1CC34D93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27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D3E41DA-D30B-12C4-81E6-DF0B57EA3E17}"/>
              </a:ext>
            </a:extLst>
          </p:cNvPr>
          <p:cNvSpPr/>
          <p:nvPr/>
        </p:nvSpPr>
        <p:spPr>
          <a:xfrm>
            <a:off x="10058400" y="6257925"/>
            <a:ext cx="2133600" cy="523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3760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A775F-BAF7-0EE2-045B-7B09AA3CE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4C63C13-1DDC-4C30-F2F6-F50FD7859A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497480"/>
            <a:ext cx="9554029" cy="715303"/>
          </a:xfrm>
        </p:spPr>
        <p:txBody>
          <a:bodyPr rtlCol="0"/>
          <a:lstStyle/>
          <a:p>
            <a:pPr algn="ctr" rtl="0"/>
            <a:r>
              <a:rPr lang="en-GB" sz="5400" dirty="0"/>
              <a:t>Ethical questions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8BE76F3-BD2E-FC13-12BA-FE31B2F42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1280160"/>
            <a:ext cx="9477828" cy="5282565"/>
          </a:xfrm>
        </p:spPr>
        <p:txBody>
          <a:bodyPr rtlCol="0"/>
          <a:lstStyle/>
          <a:p>
            <a:pPr rtl="0"/>
            <a:r>
              <a:rPr lang="en-GB" sz="3600" i="0" dirty="0">
                <a:latin typeface="Tenorite Display" panose="020F0502020204030204" pitchFamily="2" charset="0"/>
              </a:rPr>
              <a:t>Two current social problems involving ethics:</a:t>
            </a:r>
          </a:p>
          <a:p>
            <a:pPr rtl="0"/>
            <a:endParaRPr lang="en-GB" sz="3600" i="0" dirty="0">
              <a:latin typeface="Tenorite Display" panose="020F0502020204030204" pitchFamily="2" charset="0"/>
            </a:endParaRP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800" dirty="0">
                <a:latin typeface="Tenorite" panose="00000500000000000000" pitchFamily="2" charset="0"/>
              </a:rPr>
              <a:t>Is AI likely to be beneficial for education?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 panose="00000500000000000000" pitchFamily="2" charset="0"/>
              </a:rPr>
              <a:t>Is the release of uncontrolled social media upon the world’s population likely to </a:t>
            </a:r>
            <a:r>
              <a:rPr lang="en-GB" sz="2800" dirty="0">
                <a:solidFill>
                  <a:srgbClr val="000000"/>
                </a:solidFill>
                <a:latin typeface="Tenorite" panose="00000500000000000000" pitchFamily="2" charset="0"/>
              </a:rPr>
              <a:t>produce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 panose="00000500000000000000" pitchFamily="2" charset="0"/>
              </a:rPr>
              <a:t> an effect on values?</a:t>
            </a:r>
          </a:p>
          <a:p>
            <a:pPr rtl="0"/>
            <a:endParaRPr lang="en-GB" sz="2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7EBFF-C163-3169-0E74-485493163D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28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5434A2E-F145-8B64-EFB8-6A2C04172E77}"/>
              </a:ext>
            </a:extLst>
          </p:cNvPr>
          <p:cNvSpPr/>
          <p:nvPr/>
        </p:nvSpPr>
        <p:spPr>
          <a:xfrm>
            <a:off x="10058400" y="6257925"/>
            <a:ext cx="2133600" cy="523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5360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442DB0-5172-E057-0A7B-2D11F3924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66C9F39-CB10-673F-4205-2A7779663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497480"/>
            <a:ext cx="9554029" cy="715303"/>
          </a:xfrm>
        </p:spPr>
        <p:txBody>
          <a:bodyPr rtlCol="0"/>
          <a:lstStyle/>
          <a:p>
            <a:pPr algn="ctr" rtl="0"/>
            <a:r>
              <a:rPr lang="en-GB" sz="5400" dirty="0"/>
              <a:t>Ethical questions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5CBD5840-770C-9286-8CE6-559856BAC0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1113184"/>
            <a:ext cx="9477828" cy="5562890"/>
          </a:xfrm>
        </p:spPr>
        <p:txBody>
          <a:bodyPr rtlCol="0"/>
          <a:lstStyle/>
          <a:p>
            <a:pPr rtl="0"/>
            <a:endParaRPr lang="en-GB" sz="3600" i="0" dirty="0"/>
          </a:p>
          <a:p>
            <a:pPr rtl="0"/>
            <a:r>
              <a:rPr lang="en-GB" sz="2800" dirty="0">
                <a:latin typeface="Tenorite" panose="00000500000000000000" pitchFamily="2" charset="0"/>
              </a:rPr>
              <a:t>Public ethics: Is AI likely to be beneficial for education?</a:t>
            </a:r>
          </a:p>
          <a:p>
            <a:pPr rtl="0"/>
            <a:r>
              <a:rPr lang="en-GB" sz="2800" b="1" dirty="0">
                <a:latin typeface="Tenorite" panose="00000500000000000000" pitchFamily="2" charset="0"/>
              </a:rPr>
              <a:t>A possible philosophical approach: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GB" sz="2200" i="0" dirty="0">
                <a:solidFill>
                  <a:srgbClr val="00B050"/>
                </a:solidFill>
                <a:latin typeface="Tenorite" panose="00000500000000000000" pitchFamily="2" charset="0"/>
              </a:rPr>
              <a:t>Come up with an agreed definition of what a modern ‘successful education</a:t>
            </a:r>
            <a:r>
              <a:rPr lang="en-GB" sz="2200" b="1" i="0" dirty="0">
                <a:solidFill>
                  <a:srgbClr val="00B050"/>
                </a:solidFill>
                <a:latin typeface="Tenorite" panose="00000500000000000000" pitchFamily="2" charset="0"/>
              </a:rPr>
              <a:t>’ </a:t>
            </a:r>
            <a:r>
              <a:rPr lang="en-GB" sz="2200" b="1" u="sng" dirty="0">
                <a:solidFill>
                  <a:srgbClr val="00B050"/>
                </a:solidFill>
                <a:latin typeface="Tenorite" panose="00000500000000000000" pitchFamily="2" charset="0"/>
              </a:rPr>
              <a:t>ought to </a:t>
            </a:r>
            <a:r>
              <a:rPr lang="en-GB" sz="2200" i="0" dirty="0">
                <a:solidFill>
                  <a:srgbClr val="00B050"/>
                </a:solidFill>
                <a:latin typeface="Tenorite" panose="00000500000000000000" pitchFamily="2" charset="0"/>
              </a:rPr>
              <a:t>consist of. (Instrumental vs Deontological)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GB" sz="2200" i="0" dirty="0">
                <a:latin typeface="Tenorite" panose="00000500000000000000" pitchFamily="2" charset="0"/>
              </a:rPr>
              <a:t>Using this definition as a guide, produce an account of those aspects of teaching which are likely to promote a ‘</a:t>
            </a:r>
            <a:r>
              <a:rPr lang="en-GB" sz="2200" i="0" dirty="0">
                <a:solidFill>
                  <a:srgbClr val="00B050"/>
                </a:solidFill>
                <a:latin typeface="Tenorite" panose="00000500000000000000" pitchFamily="2" charset="0"/>
              </a:rPr>
              <a:t>successful education</a:t>
            </a:r>
            <a:r>
              <a:rPr lang="en-GB" sz="2200" i="0" dirty="0">
                <a:latin typeface="Tenorite" panose="00000500000000000000" pitchFamily="2" charset="0"/>
              </a:rPr>
              <a:t>’ (e.g. in teaching a child to read, or in teaching a child to think critically.)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GB" sz="2200" i="0" dirty="0">
                <a:latin typeface="Tenorite" panose="00000500000000000000" pitchFamily="2" charset="0"/>
              </a:rPr>
              <a:t>Working from these criteria, identify those aspects of AI which children or teachers tend to use wrongly in education today and possible further AI programs which could be desirable.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GB" sz="2200" i="0" dirty="0">
                <a:latin typeface="Tenorite" panose="00000500000000000000" pitchFamily="2" charset="0"/>
              </a:rPr>
              <a:t>Produce a summary, based upon an analysis of what a successful education consists of, in which the positive and negative aspects of AI are listed.</a:t>
            </a:r>
          </a:p>
          <a:p>
            <a:pPr rtl="0"/>
            <a:endParaRPr lang="en-GB" sz="2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3EC6BA-7657-A8EB-C828-D8C9A0FC97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29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0DE9350-9668-9526-741D-EA2328AA13B7}"/>
              </a:ext>
            </a:extLst>
          </p:cNvPr>
          <p:cNvSpPr/>
          <p:nvPr/>
        </p:nvSpPr>
        <p:spPr>
          <a:xfrm>
            <a:off x="10058400" y="6257925"/>
            <a:ext cx="2133600" cy="523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653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D73D5-4AE8-B4AD-059A-743E89551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1E7AD1B-BF8F-90A3-2B96-04E09DBB4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114" y="497480"/>
            <a:ext cx="8049043" cy="1035886"/>
          </a:xfrm>
        </p:spPr>
        <p:txBody>
          <a:bodyPr rtlCol="0"/>
          <a:lstStyle/>
          <a:p>
            <a:pPr algn="ctr" rtl="0"/>
            <a:r>
              <a:rPr lang="en-GB" sz="4400" dirty="0" err="1"/>
              <a:t>QuesTions</a:t>
            </a:r>
            <a:endParaRPr lang="en-GB" sz="4400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20F1501-05E1-909F-8B2D-940585584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2019301"/>
            <a:ext cx="9477828" cy="4543424"/>
          </a:xfrm>
        </p:spPr>
        <p:txBody>
          <a:bodyPr rtlCol="0" anchor="t" anchorCtr="0"/>
          <a:lstStyle/>
          <a:p>
            <a:pPr rtl="0"/>
            <a:endParaRPr lang="en-GB" sz="2800" i="0" dirty="0">
              <a:solidFill>
                <a:srgbClr val="000000"/>
              </a:solidFill>
            </a:endParaRPr>
          </a:p>
          <a:p>
            <a:pPr rtl="0"/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All philosophical progress starts with a good question.</a:t>
            </a:r>
          </a:p>
          <a:p>
            <a:pPr rtl="0"/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rtl="0"/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When you have a philosophical problem, finding the right question to help you answer it is rather like choosing a tool, or set of tools, to carry out a repair on your house (you can’t remove a screw with a hammer). </a:t>
            </a:r>
          </a:p>
          <a:p>
            <a:pPr rtl="0"/>
            <a:endParaRPr lang="en-GB" sz="2800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1F782A-BFEF-CF6E-621B-9DD704E9ED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3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336E356-FF16-B6E9-D8A9-4884EE260EB2}"/>
              </a:ext>
            </a:extLst>
          </p:cNvPr>
          <p:cNvSpPr/>
          <p:nvPr/>
        </p:nvSpPr>
        <p:spPr>
          <a:xfrm>
            <a:off x="10134600" y="6096000"/>
            <a:ext cx="20574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1692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72CC1A-7B1D-5BA6-8C1C-2BD17C3AA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F53B32A-B51A-FEA6-68BB-B120D7BB65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497480"/>
            <a:ext cx="9554029" cy="715303"/>
          </a:xfrm>
        </p:spPr>
        <p:txBody>
          <a:bodyPr rtlCol="0"/>
          <a:lstStyle/>
          <a:p>
            <a:pPr algn="ctr" rtl="0"/>
            <a:r>
              <a:rPr lang="en-GB" sz="5400" dirty="0"/>
              <a:t>Ethical questions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247E4E5-AC90-126D-904D-299082E2BB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1280160"/>
            <a:ext cx="9477828" cy="5282565"/>
          </a:xfrm>
        </p:spPr>
        <p:txBody>
          <a:bodyPr rtlCol="0"/>
          <a:lstStyle/>
          <a:p>
            <a:pPr rtl="0"/>
            <a:r>
              <a:rPr lang="en-GB" sz="3600" i="0" dirty="0">
                <a:latin typeface="Tenorite" panose="00000500000000000000" pitchFamily="2" charset="0"/>
              </a:rPr>
              <a:t>Over to you: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GB" sz="2800" dirty="0">
                <a:latin typeface="Tenorite" panose="00000500000000000000" pitchFamily="2" charset="0"/>
              </a:rPr>
              <a:t>Is the release of uncontrolled social media upon the world’s population likely to produce an effect on worldwide values?</a:t>
            </a:r>
          </a:p>
          <a:p>
            <a:pPr rtl="0"/>
            <a:endParaRPr lang="en-GB" sz="2800" dirty="0">
              <a:latin typeface="Tenorite" panose="00000500000000000000" pitchFamily="2" charset="0"/>
            </a:endParaRPr>
          </a:p>
          <a:p>
            <a:pPr rtl="0"/>
            <a:r>
              <a:rPr lang="en-GB" sz="2800" i="0" dirty="0">
                <a:latin typeface="Tenorite" panose="00000500000000000000" pitchFamily="2" charset="0"/>
              </a:rPr>
              <a:t>Produce a philosophical approach to analysing this problem.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ABCD09-1A48-1AEC-9BAB-40F58B13A3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30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2746CF7-58C7-E018-CDFF-C127D92B9DCF}"/>
              </a:ext>
            </a:extLst>
          </p:cNvPr>
          <p:cNvSpPr/>
          <p:nvPr/>
        </p:nvSpPr>
        <p:spPr>
          <a:xfrm>
            <a:off x="10058400" y="6257925"/>
            <a:ext cx="2133600" cy="523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56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25257-C8BC-A2D6-4D11-43B5E65D1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270C03C-648A-40F6-1DBF-D35F2B174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114" y="497480"/>
            <a:ext cx="8049043" cy="1035886"/>
          </a:xfrm>
        </p:spPr>
        <p:txBody>
          <a:bodyPr rtlCol="0"/>
          <a:lstStyle/>
          <a:p>
            <a:pPr algn="ctr" rtl="0"/>
            <a:r>
              <a:rPr lang="en-GB" sz="4400" dirty="0" err="1"/>
              <a:t>QuesTions</a:t>
            </a:r>
            <a:endParaRPr lang="en-GB" sz="4400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969AF8D-9B6E-1424-4FA4-83527971A4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2019301"/>
            <a:ext cx="9477828" cy="4543424"/>
          </a:xfrm>
        </p:spPr>
        <p:txBody>
          <a:bodyPr rtlCol="0" anchor="t" anchorCtr="0"/>
          <a:lstStyle/>
          <a:p>
            <a:pPr rtl="0"/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rtl="0"/>
            <a:r>
              <a:rPr lang="en-GB" sz="2800" i="0" dirty="0">
                <a:solidFill>
                  <a:srgbClr val="000000"/>
                </a:solidFill>
              </a:rPr>
              <a:t>A famously bad philosophical question is: </a:t>
            </a:r>
            <a:r>
              <a:rPr lang="en-GB" sz="2800" b="1" dirty="0">
                <a:solidFill>
                  <a:srgbClr val="000000"/>
                </a:solidFill>
              </a:rPr>
              <a:t>“what is the meaning of life, the universe….EVERYTHING!?”</a:t>
            </a:r>
          </a:p>
          <a:p>
            <a:pPr rtl="0"/>
            <a:endParaRPr lang="en-GB" sz="2800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16F081-3833-887D-6A98-EC959FBD8B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4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B3F1F32-F8F6-4E8C-4B48-BD08D8A5F2AB}"/>
              </a:ext>
            </a:extLst>
          </p:cNvPr>
          <p:cNvSpPr/>
          <p:nvPr/>
        </p:nvSpPr>
        <p:spPr>
          <a:xfrm>
            <a:off x="10134600" y="6096000"/>
            <a:ext cx="20574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984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F2CAB-27F2-50CB-9D85-C3BEF3B69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1811C81-00E7-7BC6-C823-0E11CD305E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114" y="497480"/>
            <a:ext cx="8049043" cy="1035886"/>
          </a:xfrm>
        </p:spPr>
        <p:txBody>
          <a:bodyPr rtlCol="0"/>
          <a:lstStyle/>
          <a:p>
            <a:pPr algn="ctr" rtl="0"/>
            <a:r>
              <a:rPr lang="en-GB" sz="4400" dirty="0" err="1"/>
              <a:t>QuesTions</a:t>
            </a:r>
            <a:endParaRPr lang="en-GB" sz="4400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CB936DE-2B74-385E-FD4A-793B853EF8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2019301"/>
            <a:ext cx="9477828" cy="4543424"/>
          </a:xfrm>
        </p:spPr>
        <p:txBody>
          <a:bodyPr rtlCol="0"/>
          <a:lstStyle/>
          <a:p>
            <a:pPr rtl="0"/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rtl="0"/>
            <a:r>
              <a:rPr lang="en-GB" sz="2800" i="0" dirty="0">
                <a:solidFill>
                  <a:srgbClr val="000000"/>
                </a:solidFill>
              </a:rPr>
              <a:t>A better philosophical question might be: </a:t>
            </a:r>
            <a:r>
              <a:rPr lang="en-GB" sz="2800" b="1" dirty="0">
                <a:solidFill>
                  <a:srgbClr val="000000"/>
                </a:solidFill>
              </a:rPr>
              <a:t>“If my child is arbitrarily denied a merited opportunity, why is it that, as well as judging she has been unfairly treated, I feel anger towards the people who made that decision?”</a:t>
            </a:r>
          </a:p>
          <a:p>
            <a:pPr rtl="0"/>
            <a:endParaRPr lang="en-GB" sz="2800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2F6EB1-9FAA-524B-5AB2-1301B6E9CF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5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408E1F8-A3F3-359B-C3CB-1A429B93BB35}"/>
              </a:ext>
            </a:extLst>
          </p:cNvPr>
          <p:cNvSpPr/>
          <p:nvPr/>
        </p:nvSpPr>
        <p:spPr>
          <a:xfrm>
            <a:off x="10134600" y="6096000"/>
            <a:ext cx="20574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740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09BEE-9409-8EBD-A4F3-E179A2EEC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D0739D3-F830-1AA7-A8D0-DC03509E16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114" y="497480"/>
            <a:ext cx="8049043" cy="1035886"/>
          </a:xfrm>
        </p:spPr>
        <p:txBody>
          <a:bodyPr rtlCol="0"/>
          <a:lstStyle/>
          <a:p>
            <a:pPr algn="ctr" rtl="0"/>
            <a:r>
              <a:rPr lang="en-GB" sz="4400" dirty="0"/>
              <a:t> Definitions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614671D-E12C-9542-A657-80334346CC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2019301"/>
            <a:ext cx="9477828" cy="4543424"/>
          </a:xfrm>
        </p:spPr>
        <p:txBody>
          <a:bodyPr rtlCol="0" anchor="t" anchorCtr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endParaRPr kumimoji="0" lang="en-GB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rtl="0"/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Definitions are important in philosophy. Before we </a:t>
            </a:r>
            <a:r>
              <a:rPr lang="en-GB" sz="2800" i="0" dirty="0">
                <a:solidFill>
                  <a:srgbClr val="000000"/>
                </a:solidFill>
              </a:rPr>
              <a:t>begin to answer a question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it’s important that we all agree on what we’re talking about.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BB396D-26F0-6F64-8FD3-C8E41CFE7D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6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D388F9-EF41-BC9B-A5D1-3613CC141FFB}"/>
              </a:ext>
            </a:extLst>
          </p:cNvPr>
          <p:cNvSpPr/>
          <p:nvPr/>
        </p:nvSpPr>
        <p:spPr>
          <a:xfrm>
            <a:off x="10134600" y="6096000"/>
            <a:ext cx="20574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20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EC74B5-389C-7A25-E7AD-C188FC4F9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F2463E-2E28-0D37-F420-C41F080B02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114" y="497480"/>
            <a:ext cx="8049043" cy="1035886"/>
          </a:xfrm>
        </p:spPr>
        <p:txBody>
          <a:bodyPr rtlCol="0"/>
          <a:lstStyle/>
          <a:p>
            <a:pPr algn="ctr" rtl="0"/>
            <a:r>
              <a:rPr lang="en-GB" sz="4400" dirty="0"/>
              <a:t> Definitions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5883D2F-6356-5E61-04F1-ED597DFED3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2019301"/>
            <a:ext cx="9477828" cy="4543424"/>
          </a:xfrm>
        </p:spPr>
        <p:txBody>
          <a:bodyPr rtlCol="0" anchor="t" anchorCtr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endParaRPr kumimoji="0" lang="en-GB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rtl="0"/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Definitions are important in philosophy. Before we </a:t>
            </a:r>
            <a:r>
              <a:rPr lang="en-GB" sz="2800" i="0" dirty="0">
                <a:solidFill>
                  <a:schemeClr val="bg1">
                    <a:lumMod val="65000"/>
                  </a:schemeClr>
                </a:solidFill>
              </a:rPr>
              <a:t>begin to answer a question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it’s important that we all agree on what we’re talking about.</a:t>
            </a:r>
          </a:p>
          <a:p>
            <a:pPr rtl="0"/>
            <a:r>
              <a:rPr lang="en-GB" sz="2800" i="0" dirty="0">
                <a:solidFill>
                  <a:srgbClr val="000000"/>
                </a:solidFill>
              </a:rPr>
              <a:t>Again, when we have agreed what we are talking about, it may well be that the definition have agreed upon may take us no farther in exploring the question.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6816DE-0F54-FF9D-9D08-3D31C2EEFB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7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2E47A46-F12E-315B-F1AB-453676773038}"/>
              </a:ext>
            </a:extLst>
          </p:cNvPr>
          <p:cNvSpPr/>
          <p:nvPr/>
        </p:nvSpPr>
        <p:spPr>
          <a:xfrm>
            <a:off x="10134600" y="6096000"/>
            <a:ext cx="20574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651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F079AE-DDD0-795B-663C-105D5A742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B885EB1-6B7F-1C4E-2844-A8025F482C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114" y="497480"/>
            <a:ext cx="8049043" cy="1035886"/>
          </a:xfrm>
        </p:spPr>
        <p:txBody>
          <a:bodyPr rtlCol="0"/>
          <a:lstStyle/>
          <a:p>
            <a:pPr algn="ctr" rtl="0"/>
            <a:r>
              <a:rPr lang="en-GB" sz="4400" dirty="0"/>
              <a:t> Definitions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CA3B9DA-24C7-5B60-767F-4E2C953852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2019301"/>
            <a:ext cx="9477828" cy="4543424"/>
          </a:xfrm>
        </p:spPr>
        <p:txBody>
          <a:bodyPr rtlCol="0" anchor="t" anchorCtr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endParaRPr kumimoji="0" lang="en-GB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rtl="0"/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Definitions are important in philosophy. Before we </a:t>
            </a:r>
            <a:r>
              <a:rPr lang="en-GB" sz="2800" i="0" dirty="0">
                <a:solidFill>
                  <a:schemeClr val="bg1">
                    <a:lumMod val="65000"/>
                  </a:schemeClr>
                </a:solidFill>
              </a:rPr>
              <a:t>begin to answer a question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it’s important that we all agree on what we’re talking about.</a:t>
            </a:r>
          </a:p>
          <a:p>
            <a:pPr rtl="0"/>
            <a:r>
              <a:rPr lang="en-GB" sz="2800" i="0" dirty="0">
                <a:solidFill>
                  <a:schemeClr val="bg2">
                    <a:lumMod val="65000"/>
                  </a:schemeClr>
                </a:solidFill>
              </a:rPr>
              <a:t>Again, when we have agreed what we are talking about, it may well be that the definition have agreed upon may take us no farther in exploring the question. </a:t>
            </a:r>
          </a:p>
          <a:p>
            <a:pPr rtl="0"/>
            <a:r>
              <a:rPr lang="en-GB" sz="2800" i="0" dirty="0">
                <a:solidFill>
                  <a:srgbClr val="000000"/>
                </a:solidFill>
              </a:rPr>
              <a:t>I’m going to argue that the word ‘knowledge’ though apparently useful - doesn’t take us very far in understanding mental content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CE791D-F11E-0BF6-861F-6B05CB2097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8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922A18B-5F34-24CA-0E13-D07A4E696C06}"/>
              </a:ext>
            </a:extLst>
          </p:cNvPr>
          <p:cNvSpPr/>
          <p:nvPr/>
        </p:nvSpPr>
        <p:spPr>
          <a:xfrm>
            <a:off x="10134600" y="6096000"/>
            <a:ext cx="20574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773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B6FE8-9D99-97E8-78E3-EF1E20DD1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3D9B8F3-BF7A-B672-5705-3FBD6A7869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114" y="497480"/>
            <a:ext cx="8049043" cy="1035886"/>
          </a:xfrm>
        </p:spPr>
        <p:txBody>
          <a:bodyPr rtlCol="0"/>
          <a:lstStyle/>
          <a:p>
            <a:pPr algn="ctr" rtl="0"/>
            <a:r>
              <a:rPr lang="en-GB" sz="4400" dirty="0"/>
              <a:t>Definitions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1BE8F1E-6622-AF55-73F4-EEE8968DE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1" y="2019301"/>
            <a:ext cx="9477828" cy="4543424"/>
          </a:xfrm>
        </p:spPr>
        <p:txBody>
          <a:bodyPr rtlCol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dirty="0">
                <a:solidFill>
                  <a:srgbClr val="000000"/>
                </a:solidFill>
              </a:rPr>
              <a:t>Before we start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you might ask yourself: 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“What’s wrong with the idea of knowledge?”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en-GB" sz="2800" i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A8261B-962A-8E3C-2B95-58416CB26A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GB" smtClean="0"/>
              <a:pPr rtl="0"/>
              <a:t>9</a:t>
            </a:fld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E65B9F2-2D6A-B58B-DDCC-5CACC9CD0D2F}"/>
              </a:ext>
            </a:extLst>
          </p:cNvPr>
          <p:cNvSpPr/>
          <p:nvPr/>
        </p:nvSpPr>
        <p:spPr>
          <a:xfrm>
            <a:off x="10134600" y="6096000"/>
            <a:ext cx="2057400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552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4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5CB8B3"/>
      </a:accent1>
      <a:accent2>
        <a:srgbClr val="F5D66E"/>
      </a:accent2>
      <a:accent3>
        <a:srgbClr val="D78189"/>
      </a:accent3>
      <a:accent4>
        <a:srgbClr val="7030A0"/>
      </a:accent4>
      <a:accent5>
        <a:srgbClr val="0070C0"/>
      </a:accent5>
      <a:accent6>
        <a:srgbClr val="C4D36D"/>
      </a:accent6>
      <a:hlink>
        <a:srgbClr val="54C3BD"/>
      </a:hlink>
      <a:folHlink>
        <a:srgbClr val="54C3BD"/>
      </a:folHlink>
    </a:clrScheme>
    <a:fontScheme name="Custom 154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677756_TF67328976" id="{8D41288C-A143-4C55-A19F-9A38F7741759}" vid="{98B99BFD-3B7E-4AE0-80A8-38C1178D3A4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934E25-8442-49E9-ABDF-3146C4145F3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F6CB1848-D3E0-4F10-B640-720BE758B8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BB5711-29E1-4F8E-81A0-7947C57B20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What use is Philosophy</Template>
  <TotalTime>1</TotalTime>
  <Words>1796</Words>
  <Application>Microsoft Office PowerPoint</Application>
  <PresentationFormat>Widescreen</PresentationFormat>
  <Paragraphs>180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Corbel</vt:lpstr>
      <vt:lpstr>Tenorite</vt:lpstr>
      <vt:lpstr>Tenorite Display</vt:lpstr>
      <vt:lpstr>Times New Roman</vt:lpstr>
      <vt:lpstr>Office Theme</vt:lpstr>
      <vt:lpstr>What’s the use of philosophy?</vt:lpstr>
      <vt:lpstr>QuesTions</vt:lpstr>
      <vt:lpstr>QuesTions</vt:lpstr>
      <vt:lpstr>QuesTions</vt:lpstr>
      <vt:lpstr>QuesTions</vt:lpstr>
      <vt:lpstr> Definitions</vt:lpstr>
      <vt:lpstr> Definitions</vt:lpstr>
      <vt:lpstr> Definitions</vt:lpstr>
      <vt:lpstr>Definitions</vt:lpstr>
      <vt:lpstr>Definitions</vt:lpstr>
      <vt:lpstr>definitons</vt:lpstr>
      <vt:lpstr>definitons</vt:lpstr>
      <vt:lpstr>definitons</vt:lpstr>
      <vt:lpstr>definitons</vt:lpstr>
      <vt:lpstr>QuesTions Of MIND</vt:lpstr>
      <vt:lpstr>QuesTions Of MIND</vt:lpstr>
      <vt:lpstr>QuesTions Of MIND</vt:lpstr>
      <vt:lpstr>QuesTions Of existence</vt:lpstr>
      <vt:lpstr>QuesTions Of existence</vt:lpstr>
      <vt:lpstr>metaphysics</vt:lpstr>
      <vt:lpstr>metaphysics</vt:lpstr>
      <vt:lpstr>metaphysics</vt:lpstr>
      <vt:lpstr>metaphysics</vt:lpstr>
      <vt:lpstr>metaphysics</vt:lpstr>
      <vt:lpstr>metaphysics</vt:lpstr>
      <vt:lpstr>Ethical questions</vt:lpstr>
      <vt:lpstr>Ethical questions</vt:lpstr>
      <vt:lpstr>Ethical questions</vt:lpstr>
      <vt:lpstr>Ethical questions</vt:lpstr>
      <vt:lpstr>Ethical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Stephen Thorneycroft</dc:creator>
  <cp:lastModifiedBy>Stephen Thorneycroft</cp:lastModifiedBy>
  <cp:revision>1</cp:revision>
  <dcterms:created xsi:type="dcterms:W3CDTF">2025-10-25T14:26:13Z</dcterms:created>
  <dcterms:modified xsi:type="dcterms:W3CDTF">2025-10-25T14:27:36Z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