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89" r:id="rId3"/>
    <p:sldId id="257" r:id="rId4"/>
    <p:sldId id="311" r:id="rId5"/>
    <p:sldId id="287" r:id="rId6"/>
    <p:sldId id="298" r:id="rId7"/>
    <p:sldId id="312" r:id="rId8"/>
    <p:sldId id="288" r:id="rId9"/>
    <p:sldId id="305" r:id="rId10"/>
    <p:sldId id="259" r:id="rId11"/>
    <p:sldId id="290" r:id="rId12"/>
    <p:sldId id="265" r:id="rId13"/>
    <p:sldId id="299" r:id="rId14"/>
    <p:sldId id="280" r:id="rId15"/>
    <p:sldId id="260" r:id="rId16"/>
    <p:sldId id="303" r:id="rId17"/>
    <p:sldId id="304" r:id="rId18"/>
    <p:sldId id="261" r:id="rId19"/>
    <p:sldId id="281" r:id="rId20"/>
    <p:sldId id="262" r:id="rId21"/>
    <p:sldId id="282" r:id="rId22"/>
    <p:sldId id="264" r:id="rId23"/>
    <p:sldId id="291" r:id="rId24"/>
    <p:sldId id="283" r:id="rId25"/>
    <p:sldId id="284" r:id="rId26"/>
    <p:sldId id="266" r:id="rId27"/>
    <p:sldId id="285" r:id="rId28"/>
    <p:sldId id="286" r:id="rId29"/>
    <p:sldId id="263" r:id="rId30"/>
    <p:sldId id="306" r:id="rId31"/>
    <p:sldId id="300" r:id="rId32"/>
    <p:sldId id="301" r:id="rId33"/>
    <p:sldId id="302" r:id="rId34"/>
    <p:sldId id="279" r:id="rId35"/>
    <p:sldId id="310" r:id="rId36"/>
    <p:sldId id="309" r:id="rId37"/>
    <p:sldId id="308" r:id="rId38"/>
    <p:sldId id="307" r:id="rId39"/>
    <p:sldId id="272" r:id="rId40"/>
    <p:sldId id="293" r:id="rId41"/>
    <p:sldId id="277" r:id="rId42"/>
    <p:sldId id="278" r:id="rId43"/>
    <p:sldId id="273" r:id="rId44"/>
    <p:sldId id="274" r:id="rId45"/>
    <p:sldId id="292" r:id="rId46"/>
    <p:sldId id="275" r:id="rId47"/>
    <p:sldId id="276" r:id="rId48"/>
    <p:sldId id="267" r:id="rId49"/>
    <p:sldId id="268" r:id="rId50"/>
    <p:sldId id="269" r:id="rId51"/>
    <p:sldId id="271" r:id="rId52"/>
    <p:sldId id="270" r:id="rId53"/>
    <p:sldId id="313" r:id="rId54"/>
    <p:sldId id="314" r:id="rId55"/>
    <p:sldId id="315" r:id="rId56"/>
    <p:sldId id="294" r:id="rId57"/>
    <p:sldId id="295" r:id="rId58"/>
    <p:sldId id="296" r:id="rId59"/>
    <p:sldId id="29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001" autoAdjust="0"/>
    <p:restoredTop sz="94660"/>
  </p:normalViewPr>
  <p:slideViewPr>
    <p:cSldViewPr snapToGrid="0">
      <p:cViewPr varScale="1">
        <p:scale>
          <a:sx n="70" d="100"/>
          <a:sy n="70" d="100"/>
        </p:scale>
        <p:origin x="84" y="672"/>
      </p:cViewPr>
      <p:guideLst/>
    </p:cSldViewPr>
  </p:slideViewPr>
  <p:notesTextViewPr>
    <p:cViewPr>
      <p:scale>
        <a:sx n="1" d="1"/>
        <a:sy n="1" d="1"/>
      </p:scale>
      <p:origin x="0" y="0"/>
    </p:cViewPr>
  </p:notesTextViewPr>
  <p:notesViewPr>
    <p:cSldViewPr snapToGrid="0">
      <p:cViewPr varScale="1">
        <p:scale>
          <a:sx n="78" d="100"/>
          <a:sy n="78" d="100"/>
        </p:scale>
        <p:origin x="308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Thorneycroft" userId="e6cb902cb5b7f9f8" providerId="LiveId" clId="{DA8B2879-9128-4AD4-A455-57CA87A93A80}"/>
    <pc:docChg chg="custSel modSld modShowInfo">
      <pc:chgData name="Stephen Thorneycroft" userId="e6cb902cb5b7f9f8" providerId="LiveId" clId="{DA8B2879-9128-4AD4-A455-57CA87A93A80}" dt="2024-09-13T12:29:04.294" v="3653" actId="20577"/>
      <pc:docMkLst>
        <pc:docMk/>
      </pc:docMkLst>
      <pc:sldChg chg="modNotes">
        <pc:chgData name="Stephen Thorneycroft" userId="e6cb902cb5b7f9f8" providerId="LiveId" clId="{DA8B2879-9128-4AD4-A455-57CA87A93A80}" dt="2024-09-12T12:55:06.078" v="1969" actId="20577"/>
        <pc:sldMkLst>
          <pc:docMk/>
          <pc:sldMk cId="237691998" sldId="257"/>
        </pc:sldMkLst>
      </pc:sldChg>
      <pc:sldChg chg="modNotes">
        <pc:chgData name="Stephen Thorneycroft" userId="e6cb902cb5b7f9f8" providerId="LiveId" clId="{DA8B2879-9128-4AD4-A455-57CA87A93A80}" dt="2024-09-13T12:20:41.079" v="2897" actId="20577"/>
        <pc:sldMkLst>
          <pc:docMk/>
          <pc:sldMk cId="3259146128" sldId="259"/>
        </pc:sldMkLst>
      </pc:sldChg>
      <pc:sldChg chg="modNotes">
        <pc:chgData name="Stephen Thorneycroft" userId="e6cb902cb5b7f9f8" providerId="LiveId" clId="{DA8B2879-9128-4AD4-A455-57CA87A93A80}" dt="2024-09-13T12:27:22.612" v="3611" actId="20577"/>
        <pc:sldMkLst>
          <pc:docMk/>
          <pc:sldMk cId="1222515106" sldId="265"/>
        </pc:sldMkLst>
      </pc:sldChg>
      <pc:sldChg chg="modNotes">
        <pc:chgData name="Stephen Thorneycroft" userId="e6cb902cb5b7f9f8" providerId="LiveId" clId="{DA8B2879-9128-4AD4-A455-57CA87A93A80}" dt="2024-09-12T12:50:45.118" v="1575" actId="20577"/>
        <pc:sldMkLst>
          <pc:docMk/>
          <pc:sldMk cId="181079891" sldId="287"/>
        </pc:sldMkLst>
      </pc:sldChg>
      <pc:sldChg chg="modNotes">
        <pc:chgData name="Stephen Thorneycroft" userId="e6cb902cb5b7f9f8" providerId="LiveId" clId="{DA8B2879-9128-4AD4-A455-57CA87A93A80}" dt="2024-09-13T12:14:57.475" v="2421" actId="20577"/>
        <pc:sldMkLst>
          <pc:docMk/>
          <pc:sldMk cId="2554155324" sldId="288"/>
        </pc:sldMkLst>
      </pc:sldChg>
      <pc:sldChg chg="modNotes">
        <pc:chgData name="Stephen Thorneycroft" userId="e6cb902cb5b7f9f8" providerId="LiveId" clId="{DA8B2879-9128-4AD4-A455-57CA87A93A80}" dt="2024-09-13T12:29:04.294" v="3653" actId="20577"/>
        <pc:sldMkLst>
          <pc:docMk/>
          <pc:sldMk cId="366633433" sldId="289"/>
        </pc:sldMkLst>
      </pc:sldChg>
      <pc:sldChg chg="modNotes">
        <pc:chgData name="Stephen Thorneycroft" userId="e6cb902cb5b7f9f8" providerId="LiveId" clId="{DA8B2879-9128-4AD4-A455-57CA87A93A80}" dt="2024-09-13T12:21:52.971" v="2990" actId="255"/>
        <pc:sldMkLst>
          <pc:docMk/>
          <pc:sldMk cId="844807464" sldId="290"/>
        </pc:sldMkLst>
      </pc:sldChg>
      <pc:sldChg chg="modNotes">
        <pc:chgData name="Stephen Thorneycroft" userId="e6cb902cb5b7f9f8" providerId="LiveId" clId="{DA8B2879-9128-4AD4-A455-57CA87A93A80}" dt="2024-09-13T12:10:10.457" v="1980" actId="20577"/>
        <pc:sldMkLst>
          <pc:docMk/>
          <pc:sldMk cId="1736253429" sldId="298"/>
        </pc:sldMkLst>
      </pc:sldChg>
      <pc:sldChg chg="modNotes">
        <pc:chgData name="Stephen Thorneycroft" userId="e6cb902cb5b7f9f8" providerId="LiveId" clId="{DA8B2879-9128-4AD4-A455-57CA87A93A80}" dt="2024-09-13T12:18:20.202" v="2739" actId="1076"/>
        <pc:sldMkLst>
          <pc:docMk/>
          <pc:sldMk cId="767887871" sldId="305"/>
        </pc:sldMkLst>
      </pc:sldChg>
      <pc:sldChg chg="modNotes">
        <pc:chgData name="Stephen Thorneycroft" userId="e6cb902cb5b7f9f8" providerId="LiveId" clId="{DA8B2879-9128-4AD4-A455-57CA87A93A80}" dt="2024-09-12T12:45:05.972" v="1033" actId="255"/>
        <pc:sldMkLst>
          <pc:docMk/>
          <pc:sldMk cId="3083915555"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9F803-0D93-4FA5-BDC7-1A50F176FAFF}"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CC032-011A-4356-8270-E9161E1D7301}" type="slidenum">
              <a:rPr lang="en-GB" smtClean="0"/>
              <a:t>‹#›</a:t>
            </a:fld>
            <a:endParaRPr lang="en-GB"/>
          </a:p>
        </p:txBody>
      </p:sp>
    </p:spTree>
    <p:extLst>
      <p:ext uri="{BB962C8B-B14F-4D97-AF65-F5344CB8AC3E}">
        <p14:creationId xmlns:p14="http://schemas.microsoft.com/office/powerpoint/2010/main" val="256526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a:t>
            </a:fld>
            <a:endParaRPr lang="en-GB"/>
          </a:p>
        </p:txBody>
      </p:sp>
    </p:spTree>
    <p:extLst>
      <p:ext uri="{BB962C8B-B14F-4D97-AF65-F5344CB8AC3E}">
        <p14:creationId xmlns:p14="http://schemas.microsoft.com/office/powerpoint/2010/main" val="340613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So let’s start again. How do I know what I experience is real or true or reliable or whatever you want to call it?</a:t>
            </a:r>
          </a:p>
        </p:txBody>
      </p:sp>
      <p:sp>
        <p:nvSpPr>
          <p:cNvPr id="4" name="Slide Number Placeholder 3"/>
          <p:cNvSpPr>
            <a:spLocks noGrp="1"/>
          </p:cNvSpPr>
          <p:nvPr>
            <p:ph type="sldNum" sz="quarter" idx="5"/>
          </p:nvPr>
        </p:nvSpPr>
        <p:spPr/>
        <p:txBody>
          <a:bodyPr/>
          <a:lstStyle/>
          <a:p>
            <a:fld id="{B2BCC032-011A-4356-8270-E9161E1D7301}" type="slidenum">
              <a:rPr lang="en-GB" smtClean="0"/>
              <a:t>10</a:t>
            </a:fld>
            <a:endParaRPr lang="en-GB"/>
          </a:p>
        </p:txBody>
      </p:sp>
    </p:spTree>
    <p:extLst>
      <p:ext uri="{BB962C8B-B14F-4D97-AF65-F5344CB8AC3E}">
        <p14:creationId xmlns:p14="http://schemas.microsoft.com/office/powerpoint/2010/main" val="374932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first thing I can be sure of is that I am thinking what I am thinking right now.</a:t>
            </a:r>
          </a:p>
        </p:txBody>
      </p:sp>
      <p:sp>
        <p:nvSpPr>
          <p:cNvPr id="4" name="Slide Number Placeholder 3"/>
          <p:cNvSpPr>
            <a:spLocks noGrp="1"/>
          </p:cNvSpPr>
          <p:nvPr>
            <p:ph type="sldNum" sz="quarter" idx="5"/>
          </p:nvPr>
        </p:nvSpPr>
        <p:spPr/>
        <p:txBody>
          <a:bodyPr/>
          <a:lstStyle/>
          <a:p>
            <a:fld id="{B2BCC032-011A-4356-8270-E9161E1D7301}" type="slidenum">
              <a:rPr lang="en-GB" smtClean="0"/>
              <a:t>11</a:t>
            </a:fld>
            <a:endParaRPr lang="en-GB"/>
          </a:p>
        </p:txBody>
      </p:sp>
    </p:spTree>
    <p:extLst>
      <p:ext uri="{BB962C8B-B14F-4D97-AF65-F5344CB8AC3E}">
        <p14:creationId xmlns:p14="http://schemas.microsoft.com/office/powerpoint/2010/main" val="407316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But that tells me nothing about what you are thinking or what is going on in the world when I’m not around to see it.</a:t>
            </a:r>
          </a:p>
          <a:p>
            <a:endParaRPr lang="en-GB" sz="1800" dirty="0"/>
          </a:p>
          <a:p>
            <a:r>
              <a:rPr lang="en-GB" sz="1800" dirty="0"/>
              <a:t>What W was trying to say is that language can only take us so far, even when we fully express it. His argument is that much of what we experience is inexpressible. He described one person who is looking at a beetle and a box which others can’t see. Could he really communicate that experience to others by means of words?</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 let’s do Wittgenstein’s ‘beetle in a box’ thought experiment for real. Except now it’s a fish in a box.</a:t>
            </a:r>
          </a:p>
          <a:p>
            <a:endParaRPr lang="en-GB" dirty="0"/>
          </a:p>
        </p:txBody>
      </p:sp>
      <p:sp>
        <p:nvSpPr>
          <p:cNvPr id="4" name="Slide Number Placeholder 3"/>
          <p:cNvSpPr>
            <a:spLocks noGrp="1"/>
          </p:cNvSpPr>
          <p:nvPr>
            <p:ph type="sldNum" sz="quarter" idx="5"/>
          </p:nvPr>
        </p:nvSpPr>
        <p:spPr/>
        <p:txBody>
          <a:bodyPr/>
          <a:lstStyle/>
          <a:p>
            <a:fld id="{B2BCC032-011A-4356-8270-E9161E1D7301}" type="slidenum">
              <a:rPr lang="en-GB" smtClean="0"/>
              <a:t>12</a:t>
            </a:fld>
            <a:endParaRPr lang="en-GB"/>
          </a:p>
        </p:txBody>
      </p:sp>
    </p:spTree>
    <p:extLst>
      <p:ext uri="{BB962C8B-B14F-4D97-AF65-F5344CB8AC3E}">
        <p14:creationId xmlns:p14="http://schemas.microsoft.com/office/powerpoint/2010/main" val="285873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13</a:t>
            </a:fld>
            <a:endParaRPr lang="en-GB"/>
          </a:p>
        </p:txBody>
      </p:sp>
    </p:spTree>
    <p:extLst>
      <p:ext uri="{BB962C8B-B14F-4D97-AF65-F5344CB8AC3E}">
        <p14:creationId xmlns:p14="http://schemas.microsoft.com/office/powerpoint/2010/main" val="392232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14</a:t>
            </a:fld>
            <a:endParaRPr lang="en-GB"/>
          </a:p>
        </p:txBody>
      </p:sp>
    </p:spTree>
    <p:extLst>
      <p:ext uri="{BB962C8B-B14F-4D97-AF65-F5344CB8AC3E}">
        <p14:creationId xmlns:p14="http://schemas.microsoft.com/office/powerpoint/2010/main" val="167528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15</a:t>
            </a:fld>
            <a:endParaRPr lang="en-GB"/>
          </a:p>
        </p:txBody>
      </p:sp>
    </p:spTree>
    <p:extLst>
      <p:ext uri="{BB962C8B-B14F-4D97-AF65-F5344CB8AC3E}">
        <p14:creationId xmlns:p14="http://schemas.microsoft.com/office/powerpoint/2010/main" val="36939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16</a:t>
            </a:fld>
            <a:endParaRPr lang="en-GB"/>
          </a:p>
        </p:txBody>
      </p:sp>
    </p:spTree>
    <p:extLst>
      <p:ext uri="{BB962C8B-B14F-4D97-AF65-F5344CB8AC3E}">
        <p14:creationId xmlns:p14="http://schemas.microsoft.com/office/powerpoint/2010/main" val="97040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17</a:t>
            </a:fld>
            <a:endParaRPr lang="en-GB"/>
          </a:p>
        </p:txBody>
      </p:sp>
    </p:spTree>
    <p:extLst>
      <p:ext uri="{BB962C8B-B14F-4D97-AF65-F5344CB8AC3E}">
        <p14:creationId xmlns:p14="http://schemas.microsoft.com/office/powerpoint/2010/main" val="345983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18</a:t>
            </a:fld>
            <a:endParaRPr lang="en-GB"/>
          </a:p>
        </p:txBody>
      </p:sp>
    </p:spTree>
    <p:extLst>
      <p:ext uri="{BB962C8B-B14F-4D97-AF65-F5344CB8AC3E}">
        <p14:creationId xmlns:p14="http://schemas.microsoft.com/office/powerpoint/2010/main" val="389156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19</a:t>
            </a:fld>
            <a:endParaRPr lang="en-GB"/>
          </a:p>
        </p:txBody>
      </p:sp>
    </p:spTree>
    <p:extLst>
      <p:ext uri="{BB962C8B-B14F-4D97-AF65-F5344CB8AC3E}">
        <p14:creationId xmlns:p14="http://schemas.microsoft.com/office/powerpoint/2010/main" val="22728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What I’ll try to </a:t>
            </a:r>
            <a:r>
              <a:rPr lang="en-GB" sz="2800"/>
              <a:t>do is to </a:t>
            </a:r>
            <a:r>
              <a:rPr lang="en-GB" sz="2800" dirty="0"/>
              <a:t>to contrast how we talk about everyday matters on an informal basis against the way a philosopher might look at these things.</a:t>
            </a:r>
          </a:p>
          <a:p>
            <a:endParaRPr lang="en-GB" sz="2800" dirty="0"/>
          </a:p>
          <a:p>
            <a:r>
              <a:rPr lang="en-GB" sz="2800" dirty="0"/>
              <a:t>There are differences between the two but there are a lot of similarities between a reasoned approach and a commonsense approach</a:t>
            </a:r>
          </a:p>
        </p:txBody>
      </p:sp>
      <p:sp>
        <p:nvSpPr>
          <p:cNvPr id="4" name="Slide Number Placeholder 3"/>
          <p:cNvSpPr>
            <a:spLocks noGrp="1"/>
          </p:cNvSpPr>
          <p:nvPr>
            <p:ph type="sldNum" sz="quarter" idx="5"/>
          </p:nvPr>
        </p:nvSpPr>
        <p:spPr/>
        <p:txBody>
          <a:bodyPr/>
          <a:lstStyle/>
          <a:p>
            <a:fld id="{B2BCC032-011A-4356-8270-E9161E1D7301}" type="slidenum">
              <a:rPr lang="en-GB" smtClean="0"/>
              <a:t>2</a:t>
            </a:fld>
            <a:endParaRPr lang="en-GB"/>
          </a:p>
        </p:txBody>
      </p:sp>
    </p:spTree>
    <p:extLst>
      <p:ext uri="{BB962C8B-B14F-4D97-AF65-F5344CB8AC3E}">
        <p14:creationId xmlns:p14="http://schemas.microsoft.com/office/powerpoint/2010/main" val="341282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But taking a slight step backwards, let’s ask ourselves what is philosophy. </a:t>
            </a:r>
          </a:p>
          <a:p>
            <a:endParaRPr lang="en-GB" sz="2000" dirty="0"/>
          </a:p>
          <a:p>
            <a:r>
              <a:rPr lang="en-GB" sz="2000" dirty="0"/>
              <a:t>There’s well known view which is philosophy thinking about thinking. We could call it second order thinking. So for instance I say ‘I think it looks like rain today’ and then I ask myself ‘what has caused me to think that?’</a:t>
            </a:r>
          </a:p>
          <a:p>
            <a:r>
              <a:rPr lang="en-GB" sz="2000" dirty="0"/>
              <a:t>Second order thinking stands back and surveys our thoughts rationally.</a:t>
            </a:r>
          </a:p>
        </p:txBody>
      </p:sp>
      <p:sp>
        <p:nvSpPr>
          <p:cNvPr id="4" name="Slide Number Placeholder 3"/>
          <p:cNvSpPr>
            <a:spLocks noGrp="1"/>
          </p:cNvSpPr>
          <p:nvPr>
            <p:ph type="sldNum" sz="quarter" idx="5"/>
          </p:nvPr>
        </p:nvSpPr>
        <p:spPr/>
        <p:txBody>
          <a:bodyPr/>
          <a:lstStyle/>
          <a:p>
            <a:fld id="{B2BCC032-011A-4356-8270-E9161E1D7301}" type="slidenum">
              <a:rPr lang="en-GB" smtClean="0"/>
              <a:t>3</a:t>
            </a:fld>
            <a:endParaRPr lang="en-GB"/>
          </a:p>
        </p:txBody>
      </p:sp>
    </p:spTree>
    <p:extLst>
      <p:ext uri="{BB962C8B-B14F-4D97-AF65-F5344CB8AC3E}">
        <p14:creationId xmlns:p14="http://schemas.microsoft.com/office/powerpoint/2010/main" val="367627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Then we’ve got this much fuller description which includes a few philosophy catchwords. So maybe it’s not just about thinking about what we think but also how things are as they are.</a:t>
            </a:r>
          </a:p>
          <a:p>
            <a:endParaRPr lang="en-GB" sz="2400" dirty="0"/>
          </a:p>
          <a:p>
            <a:r>
              <a:rPr lang="en-GB" sz="2400" dirty="0"/>
              <a:t>But anyway, let’s look at the catchwords themselves.</a:t>
            </a:r>
          </a:p>
        </p:txBody>
      </p:sp>
      <p:sp>
        <p:nvSpPr>
          <p:cNvPr id="4" name="Slide Number Placeholder 3"/>
          <p:cNvSpPr>
            <a:spLocks noGrp="1"/>
          </p:cNvSpPr>
          <p:nvPr>
            <p:ph type="sldNum" sz="quarter" idx="5"/>
          </p:nvPr>
        </p:nvSpPr>
        <p:spPr/>
        <p:txBody>
          <a:bodyPr/>
          <a:lstStyle/>
          <a:p>
            <a:fld id="{B2BCC032-011A-4356-8270-E9161E1D7301}" type="slidenum">
              <a:rPr lang="en-GB" smtClean="0"/>
              <a:t>4</a:t>
            </a:fld>
            <a:endParaRPr lang="en-GB"/>
          </a:p>
        </p:txBody>
      </p:sp>
    </p:spTree>
    <p:extLst>
      <p:ext uri="{BB962C8B-B14F-4D97-AF65-F5344CB8AC3E}">
        <p14:creationId xmlns:p14="http://schemas.microsoft.com/office/powerpoint/2010/main" val="158773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When we use the word ‘meta’. You can interpret meta as transcending or overarching. So Metaphysics means some general concept of the physical world which transcends or explains the physical manifestations we see around us. Berkely believed that everything we saw was generated by God, whereas Plato thought that every real physical form had an ideal form. For instance, there is no ideal circle in the world but somewhere there is an ideal concept of a circle. A metaphysical circle.</a:t>
            </a:r>
          </a:p>
        </p:txBody>
      </p:sp>
      <p:sp>
        <p:nvSpPr>
          <p:cNvPr id="4" name="Slide Number Placeholder 3"/>
          <p:cNvSpPr>
            <a:spLocks noGrp="1"/>
          </p:cNvSpPr>
          <p:nvPr>
            <p:ph type="sldNum" sz="quarter" idx="5"/>
          </p:nvPr>
        </p:nvSpPr>
        <p:spPr/>
        <p:txBody>
          <a:bodyPr/>
          <a:lstStyle/>
          <a:p>
            <a:fld id="{B2BCC032-011A-4356-8270-E9161E1D7301}" type="slidenum">
              <a:rPr lang="en-GB" smtClean="0"/>
              <a:t>5</a:t>
            </a:fld>
            <a:endParaRPr lang="en-GB"/>
          </a:p>
        </p:txBody>
      </p:sp>
    </p:spTree>
    <p:extLst>
      <p:ext uri="{BB962C8B-B14F-4D97-AF65-F5344CB8AC3E}">
        <p14:creationId xmlns:p14="http://schemas.microsoft.com/office/powerpoint/2010/main" val="334618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You’ll notice that on the previous slide I posed each subject as answering to a question. Every subject in philosophy is, at root, an attempt to answer a question and forming those questions properly is essential to arriving at a useful conclusion</a:t>
            </a:r>
            <a:r>
              <a:rPr lang="en-GB" dirty="0"/>
              <a:t>.</a:t>
            </a:r>
          </a:p>
        </p:txBody>
      </p:sp>
      <p:sp>
        <p:nvSpPr>
          <p:cNvPr id="4" name="Slide Number Placeholder 3"/>
          <p:cNvSpPr>
            <a:spLocks noGrp="1"/>
          </p:cNvSpPr>
          <p:nvPr>
            <p:ph type="sldNum" sz="quarter" idx="5"/>
          </p:nvPr>
        </p:nvSpPr>
        <p:spPr/>
        <p:txBody>
          <a:bodyPr/>
          <a:lstStyle/>
          <a:p>
            <a:fld id="{B2BCC032-011A-4356-8270-E9161E1D7301}" type="slidenum">
              <a:rPr lang="en-GB" smtClean="0"/>
              <a:t>6</a:t>
            </a:fld>
            <a:endParaRPr lang="en-GB"/>
          </a:p>
        </p:txBody>
      </p:sp>
    </p:spTree>
    <p:extLst>
      <p:ext uri="{BB962C8B-B14F-4D97-AF65-F5344CB8AC3E}">
        <p14:creationId xmlns:p14="http://schemas.microsoft.com/office/powerpoint/2010/main" val="106046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BCC032-011A-4356-8270-E9161E1D7301}" type="slidenum">
              <a:rPr lang="en-GB" smtClean="0"/>
              <a:t>7</a:t>
            </a:fld>
            <a:endParaRPr lang="en-GB"/>
          </a:p>
        </p:txBody>
      </p:sp>
    </p:spTree>
    <p:extLst>
      <p:ext uri="{BB962C8B-B14F-4D97-AF65-F5344CB8AC3E}">
        <p14:creationId xmlns:p14="http://schemas.microsoft.com/office/powerpoint/2010/main" val="250103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Each of these own images can be seen as a challenge to our perception. It asks the question ‘can we believe our eyes’? </a:t>
            </a:r>
          </a:p>
          <a:p>
            <a:endParaRPr lang="en-GB" sz="2000" dirty="0"/>
          </a:p>
          <a:p>
            <a:r>
              <a:rPr lang="en-GB" sz="2000" dirty="0"/>
              <a:t>The best answer to this is that our seeing is designed to pick out objects in our environment in ways which are familiar or useful to us.</a:t>
            </a:r>
          </a:p>
          <a:p>
            <a:endParaRPr lang="en-GB" sz="2000" dirty="0"/>
          </a:p>
          <a:p>
            <a:r>
              <a:rPr lang="en-GB" sz="2000" dirty="0"/>
              <a:t>To do that we have evolved immensely complex vision systems which can be tricked by certain images. The fact that this happens doesn’t make vision any less reliable or useful.</a:t>
            </a:r>
          </a:p>
        </p:txBody>
      </p:sp>
      <p:sp>
        <p:nvSpPr>
          <p:cNvPr id="4" name="Slide Number Placeholder 3"/>
          <p:cNvSpPr>
            <a:spLocks noGrp="1"/>
          </p:cNvSpPr>
          <p:nvPr>
            <p:ph type="sldNum" sz="quarter" idx="5"/>
          </p:nvPr>
        </p:nvSpPr>
        <p:spPr/>
        <p:txBody>
          <a:bodyPr/>
          <a:lstStyle/>
          <a:p>
            <a:fld id="{B2BCC032-011A-4356-8270-E9161E1D7301}" type="slidenum">
              <a:rPr lang="en-GB" smtClean="0"/>
              <a:t>8</a:t>
            </a:fld>
            <a:endParaRPr lang="en-GB"/>
          </a:p>
        </p:txBody>
      </p:sp>
    </p:spTree>
    <p:extLst>
      <p:ext uri="{BB962C8B-B14F-4D97-AF65-F5344CB8AC3E}">
        <p14:creationId xmlns:p14="http://schemas.microsoft.com/office/powerpoint/2010/main" val="27771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7038"/>
            <a:ext cx="5486400" cy="3086100"/>
          </a:xfrm>
        </p:spPr>
      </p:sp>
      <p:sp>
        <p:nvSpPr>
          <p:cNvPr id="3" name="Notes Placeholder 2"/>
          <p:cNvSpPr>
            <a:spLocks noGrp="1"/>
          </p:cNvSpPr>
          <p:nvPr>
            <p:ph type="body" idx="1"/>
          </p:nvPr>
        </p:nvSpPr>
        <p:spPr>
          <a:xfrm>
            <a:off x="685800" y="3622074"/>
            <a:ext cx="5486400" cy="3600450"/>
          </a:xfrm>
        </p:spPr>
        <p:txBody>
          <a:bodyPr/>
          <a:lstStyle/>
          <a:p>
            <a:r>
              <a:rPr lang="en-GB" sz="2800" dirty="0"/>
              <a:t>The fact that our vision can be deceived in rare circumstances really doesn’t have much bearing on this question.</a:t>
            </a:r>
          </a:p>
          <a:p>
            <a:endParaRPr lang="en-GB" sz="2800" dirty="0"/>
          </a:p>
          <a:p>
            <a:r>
              <a:rPr lang="en-GB" sz="2800" dirty="0"/>
              <a:t>I will demonstrate that subjective experience is the one thing we can be sure of and the idea that there is infallible ‘objective’ truth out there is the thing we should be talking about.</a:t>
            </a:r>
          </a:p>
        </p:txBody>
      </p:sp>
      <p:sp>
        <p:nvSpPr>
          <p:cNvPr id="4" name="Slide Number Placeholder 3"/>
          <p:cNvSpPr>
            <a:spLocks noGrp="1"/>
          </p:cNvSpPr>
          <p:nvPr>
            <p:ph type="sldNum" sz="quarter" idx="5"/>
          </p:nvPr>
        </p:nvSpPr>
        <p:spPr/>
        <p:txBody>
          <a:bodyPr/>
          <a:lstStyle/>
          <a:p>
            <a:fld id="{B2BCC032-011A-4356-8270-E9161E1D7301}" type="slidenum">
              <a:rPr lang="en-GB" smtClean="0"/>
              <a:t>9</a:t>
            </a:fld>
            <a:endParaRPr lang="en-GB"/>
          </a:p>
        </p:txBody>
      </p:sp>
    </p:spTree>
    <p:extLst>
      <p:ext uri="{BB962C8B-B14F-4D97-AF65-F5344CB8AC3E}">
        <p14:creationId xmlns:p14="http://schemas.microsoft.com/office/powerpoint/2010/main" val="317746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02BF-1787-32B2-4BFB-42F5737E5C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85A357-AB8A-96F6-4B84-A65F8970E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485AE3-E319-A233-C987-CA5FE8013E7C}"/>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891F3119-B4D8-B49C-9FC4-0D086DE4A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471EC4-BC42-CE96-095F-1DC7163E901B}"/>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110279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E30B-B443-46B9-A668-A18A0980BD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6947A-F044-0DB3-B762-2D654ED80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A44F2-9F35-BF26-56A6-9827BD9AD1AB}"/>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CB444DC6-8240-DA25-1F4D-C35555DB5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309E1-28CD-BB62-3FB2-208D6421EE19}"/>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2582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F69A84-9EFC-6E65-F460-CCC0D3D381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C409B-A54B-DBAC-BC4E-D9E701C74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25ED1-40E2-2C37-A60B-7F22CB396B32}"/>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4D97A8B8-1283-260F-B029-50C23FFC5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DCD92-9711-A4C3-F2F8-0F546BE5FAE2}"/>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409519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BE34-8E2D-F42A-F645-51BCE7CCBF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A7E782-40B7-C828-FAEA-A59E89AE9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506BD-E202-B936-4701-3C19CFB6BFC5}"/>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702CEF50-DF90-766A-8498-C338E2290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0D05D5-7A3E-9ED8-41DD-8B35D9716831}"/>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55952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31D7-A895-6D46-DD7B-AECFAA091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1A381F-2E93-21BD-84E1-335A673D2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B535B-1B37-39A0-4516-D1DA9252FBC6}"/>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C0521B28-E5FC-7F3C-86CF-7D2588E8B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6C7087-76A2-C57C-1876-E0881CFC2F56}"/>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12426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5E5E-8153-A23E-77F4-242273157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ADF430-B80E-E12E-6F37-5562358F86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22E8C6-C03A-3CD3-4BA5-BEDA478EB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0A67A1-CAE1-72FF-708E-B02E659DD27F}"/>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6" name="Footer Placeholder 5">
            <a:extLst>
              <a:ext uri="{FF2B5EF4-FFF2-40B4-BE49-F238E27FC236}">
                <a16:creationId xmlns:a16="http://schemas.microsoft.com/office/drawing/2014/main" id="{E96160D8-7A5F-F8A6-46DF-853853F92D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5ED26-C20F-094C-539F-BF37E340AC68}"/>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73638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56F0-1278-83D2-80B8-AD025857D1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12F1A5-5034-DA87-16F9-9AF20D3D1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83D99B-E3E4-573F-C827-1E1213A959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C6DF4C-5267-62A2-AD12-5E4E528A7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A333-C807-10CF-3D5E-77C8A1E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57B65-0070-6354-878E-BFD776A89347}"/>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8" name="Footer Placeholder 7">
            <a:extLst>
              <a:ext uri="{FF2B5EF4-FFF2-40B4-BE49-F238E27FC236}">
                <a16:creationId xmlns:a16="http://schemas.microsoft.com/office/drawing/2014/main" id="{9AA95172-F1C8-7B2F-80F6-76DF373CDD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C53239-2034-149A-B11C-6A4C2B4C4A69}"/>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121563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57AA-B946-C27E-767A-E038405B38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D7D0E6-5492-DFC7-C041-60F0732C50A1}"/>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4" name="Footer Placeholder 3">
            <a:extLst>
              <a:ext uri="{FF2B5EF4-FFF2-40B4-BE49-F238E27FC236}">
                <a16:creationId xmlns:a16="http://schemas.microsoft.com/office/drawing/2014/main" id="{0E98DFE4-91B0-1F24-92B2-6B6957F41E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5BEA4F-A97F-5DED-72BD-03799E0BC916}"/>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77403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1EB87-0C96-7D56-4D7D-72150AA2AB6A}"/>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3" name="Footer Placeholder 2">
            <a:extLst>
              <a:ext uri="{FF2B5EF4-FFF2-40B4-BE49-F238E27FC236}">
                <a16:creationId xmlns:a16="http://schemas.microsoft.com/office/drawing/2014/main" id="{DC5329C6-F7C5-F643-0D54-1EF3DA8C9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9F1FF-DF49-204C-5106-0B4182665A33}"/>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299025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96E9-6CB1-5943-2D1E-42EA83A5D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35CEAA-56E2-CEC5-B16E-23F600413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390E38-D6CA-C562-946F-BB42BD587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2020E-7CE0-9466-EBBB-A819E3D9213E}"/>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6" name="Footer Placeholder 5">
            <a:extLst>
              <a:ext uri="{FF2B5EF4-FFF2-40B4-BE49-F238E27FC236}">
                <a16:creationId xmlns:a16="http://schemas.microsoft.com/office/drawing/2014/main" id="{F13DC4EB-F655-13A3-5E32-865847C243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202B50-1526-A92B-D74C-EA40B6314906}"/>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4314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CBD1-9CD3-2D79-877C-0B02E83FC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D5AB2D-39CC-5DF6-C4B0-09C8F4DBA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1DB06A-73C8-2318-1E63-7F6CB20BA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63E69-9574-43DB-BEB3-36183BEF6613}"/>
              </a:ext>
            </a:extLst>
          </p:cNvPr>
          <p:cNvSpPr>
            <a:spLocks noGrp="1"/>
          </p:cNvSpPr>
          <p:nvPr>
            <p:ph type="dt" sz="half" idx="10"/>
          </p:nvPr>
        </p:nvSpPr>
        <p:spPr/>
        <p:txBody>
          <a:bodyPr/>
          <a:lstStyle/>
          <a:p>
            <a:fld id="{B02CD028-6257-4320-AA8C-5B1F5875B805}" type="datetimeFigureOut">
              <a:rPr lang="en-GB" smtClean="0"/>
              <a:t>13/09/2024</a:t>
            </a:fld>
            <a:endParaRPr lang="en-GB"/>
          </a:p>
        </p:txBody>
      </p:sp>
      <p:sp>
        <p:nvSpPr>
          <p:cNvPr id="6" name="Footer Placeholder 5">
            <a:extLst>
              <a:ext uri="{FF2B5EF4-FFF2-40B4-BE49-F238E27FC236}">
                <a16:creationId xmlns:a16="http://schemas.microsoft.com/office/drawing/2014/main" id="{3E87DAA1-2CBF-8472-0389-23FE52FB25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B510F-95A8-01FD-4206-5AEAEFA5BDB7}"/>
              </a:ext>
            </a:extLst>
          </p:cNvPr>
          <p:cNvSpPr>
            <a:spLocks noGrp="1"/>
          </p:cNvSpPr>
          <p:nvPr>
            <p:ph type="sldNum" sz="quarter" idx="12"/>
          </p:nvPr>
        </p:nvSpPr>
        <p:spPr/>
        <p:txBody>
          <a:bodyPr/>
          <a:lstStyle/>
          <a:p>
            <a:fld id="{7292F773-27B2-42C8-A38A-EFB8EFB0F0A3}" type="slidenum">
              <a:rPr lang="en-GB" smtClean="0"/>
              <a:t>‹#›</a:t>
            </a:fld>
            <a:endParaRPr lang="en-GB"/>
          </a:p>
        </p:txBody>
      </p:sp>
    </p:spTree>
    <p:extLst>
      <p:ext uri="{BB962C8B-B14F-4D97-AF65-F5344CB8AC3E}">
        <p14:creationId xmlns:p14="http://schemas.microsoft.com/office/powerpoint/2010/main" val="376159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F6AEF-2B6F-8823-6840-B56EDA187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2272F-E3CC-38B3-B09D-046647713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C15F1-4A97-6A92-72ED-F301CE4B8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CD028-6257-4320-AA8C-5B1F5875B805}" type="datetimeFigureOut">
              <a:rPr lang="en-GB" smtClean="0"/>
              <a:t>13/09/2024</a:t>
            </a:fld>
            <a:endParaRPr lang="en-GB"/>
          </a:p>
        </p:txBody>
      </p:sp>
      <p:sp>
        <p:nvSpPr>
          <p:cNvPr id="5" name="Footer Placeholder 4">
            <a:extLst>
              <a:ext uri="{FF2B5EF4-FFF2-40B4-BE49-F238E27FC236}">
                <a16:creationId xmlns:a16="http://schemas.microsoft.com/office/drawing/2014/main" id="{3D140356-511B-14E1-760C-E74A7D690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B77D51-CF15-F465-090B-95E582823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2F773-27B2-42C8-A38A-EFB8EFB0F0A3}" type="slidenum">
              <a:rPr lang="en-GB" smtClean="0"/>
              <a:t>‹#›</a:t>
            </a:fld>
            <a:endParaRPr lang="en-GB"/>
          </a:p>
        </p:txBody>
      </p:sp>
    </p:spTree>
    <p:extLst>
      <p:ext uri="{BB962C8B-B14F-4D97-AF65-F5344CB8AC3E}">
        <p14:creationId xmlns:p14="http://schemas.microsoft.com/office/powerpoint/2010/main" val="942217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D7CFE75F-6390-4A13-A32B-2AA295CCA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894E5-31AE-669C-ABCD-0410B8A03301}"/>
              </a:ext>
            </a:extLst>
          </p:cNvPr>
          <p:cNvSpPr>
            <a:spLocks noGrp="1"/>
          </p:cNvSpPr>
          <p:nvPr>
            <p:ph type="ctrTitle" idx="4294967295"/>
          </p:nvPr>
        </p:nvSpPr>
        <p:spPr>
          <a:xfrm>
            <a:off x="4354513" y="841375"/>
            <a:ext cx="3505200" cy="2400589"/>
          </a:xfrm>
        </p:spPr>
        <p:txBody>
          <a:bodyPr vert="horz" lIns="91440" tIns="45720" rIns="91440" bIns="45720" rtlCol="0" anchor="b">
            <a:normAutofit/>
          </a:bodyPr>
          <a:lstStyle/>
          <a:p>
            <a:pPr algn="ctr"/>
            <a:r>
              <a:rPr lang="en-US" sz="5200" dirty="0">
                <a:solidFill>
                  <a:schemeClr val="bg1"/>
                </a:solidFill>
              </a:rPr>
              <a:t>How Philosophy </a:t>
            </a:r>
            <a:br>
              <a:rPr lang="en-US" sz="5200" dirty="0">
                <a:solidFill>
                  <a:schemeClr val="bg1"/>
                </a:solidFill>
              </a:rPr>
            </a:br>
            <a:r>
              <a:rPr lang="en-US" sz="5200" dirty="0">
                <a:solidFill>
                  <a:schemeClr val="bg1"/>
                </a:solidFill>
              </a:rPr>
              <a:t>Works</a:t>
            </a:r>
          </a:p>
        </p:txBody>
      </p:sp>
      <p:grpSp>
        <p:nvGrpSpPr>
          <p:cNvPr id="29" name="Group 12">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4" name="Group 13">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18" name="Freeform: Shape 17">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4">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6" name="Freeform: Shape 15">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6">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3" name="Group 20">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2" name="Group 21">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6" name="Freeform: Shape 25">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4" name="Freeform: Shape 23">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a:extLst>
              <a:ext uri="{FF2B5EF4-FFF2-40B4-BE49-F238E27FC236}">
                <a16:creationId xmlns:a16="http://schemas.microsoft.com/office/drawing/2014/main" id="{428DFCF1-9943-84EE-CD7A-26EA8D76745E}"/>
              </a:ext>
            </a:extLst>
          </p:cNvPr>
          <p:cNvPicPr>
            <a:picLocks noChangeAspect="1"/>
          </p:cNvPicPr>
          <p:nvPr/>
        </p:nvPicPr>
        <p:blipFill>
          <a:blip r:embed="rId4"/>
          <a:stretch>
            <a:fillRect/>
          </a:stretch>
        </p:blipFill>
        <p:spPr>
          <a:xfrm>
            <a:off x="5217216" y="3462852"/>
            <a:ext cx="2013430" cy="3241964"/>
          </a:xfrm>
          <a:custGeom>
            <a:avLst/>
            <a:gdLst/>
            <a:ahLst/>
            <a:cxnLst/>
            <a:rect l="l" t="t" r="r" b="b"/>
            <a:pathLst>
              <a:path w="2619375" h="1860000">
                <a:moveTo>
                  <a:pt x="0" y="0"/>
                </a:moveTo>
                <a:lnTo>
                  <a:pt x="2619375" y="0"/>
                </a:lnTo>
                <a:lnTo>
                  <a:pt x="2619375" y="1860000"/>
                </a:lnTo>
                <a:lnTo>
                  <a:pt x="0" y="1860000"/>
                </a:lnTo>
                <a:close/>
              </a:path>
            </a:pathLst>
          </a:custGeom>
        </p:spPr>
      </p:pic>
      <p:pic>
        <p:nvPicPr>
          <p:cNvPr id="6" name="Picture 5">
            <a:extLst>
              <a:ext uri="{FF2B5EF4-FFF2-40B4-BE49-F238E27FC236}">
                <a16:creationId xmlns:a16="http://schemas.microsoft.com/office/drawing/2014/main" id="{E7C26810-B44D-1F4A-4650-85FE497A19A2}"/>
              </a:ext>
            </a:extLst>
          </p:cNvPr>
          <p:cNvPicPr>
            <a:picLocks noChangeAspect="1"/>
          </p:cNvPicPr>
          <p:nvPr/>
        </p:nvPicPr>
        <p:blipFill>
          <a:blip r:embed="rId5"/>
          <a:stretch>
            <a:fillRect/>
          </a:stretch>
        </p:blipFill>
        <p:spPr>
          <a:xfrm>
            <a:off x="516396" y="1699094"/>
            <a:ext cx="2511812" cy="3693043"/>
          </a:xfrm>
          <a:custGeom>
            <a:avLst/>
            <a:gdLst/>
            <a:ahLst/>
            <a:cxnLst/>
            <a:rect l="l" t="t" r="r" b="b"/>
            <a:pathLst>
              <a:path w="2619375" h="1860000">
                <a:moveTo>
                  <a:pt x="0" y="0"/>
                </a:moveTo>
                <a:lnTo>
                  <a:pt x="2619375" y="0"/>
                </a:lnTo>
                <a:lnTo>
                  <a:pt x="2619375" y="1860000"/>
                </a:lnTo>
                <a:lnTo>
                  <a:pt x="0" y="1860000"/>
                </a:lnTo>
                <a:close/>
              </a:path>
            </a:pathLst>
          </a:custGeom>
        </p:spPr>
      </p:pic>
      <p:pic>
        <p:nvPicPr>
          <p:cNvPr id="3" name="Picture 2">
            <a:extLst>
              <a:ext uri="{FF2B5EF4-FFF2-40B4-BE49-F238E27FC236}">
                <a16:creationId xmlns:a16="http://schemas.microsoft.com/office/drawing/2014/main" id="{4AB62B98-D750-AF27-A6C5-AFA661F5DEAB}"/>
              </a:ext>
            </a:extLst>
          </p:cNvPr>
          <p:cNvPicPr>
            <a:picLocks noChangeAspect="1"/>
          </p:cNvPicPr>
          <p:nvPr/>
        </p:nvPicPr>
        <p:blipFill>
          <a:blip r:embed="rId6"/>
          <a:stretch>
            <a:fillRect/>
          </a:stretch>
        </p:blipFill>
        <p:spPr>
          <a:xfrm>
            <a:off x="9164404" y="1211283"/>
            <a:ext cx="2712028" cy="3616037"/>
          </a:xfrm>
          <a:prstGeom prst="rect">
            <a:avLst/>
          </a:prstGeom>
        </p:spPr>
      </p:pic>
    </p:spTree>
    <p:extLst>
      <p:ext uri="{BB962C8B-B14F-4D97-AF65-F5344CB8AC3E}">
        <p14:creationId xmlns:p14="http://schemas.microsoft.com/office/powerpoint/2010/main" val="349574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lstStyle/>
          <a:p>
            <a:r>
              <a:rPr lang="en-GB" dirty="0"/>
              <a:t>What can I know with certainty?</a:t>
            </a:r>
          </a:p>
          <a:p>
            <a:endParaRPr lang="en-GB" dirty="0"/>
          </a:p>
        </p:txBody>
      </p:sp>
    </p:spTree>
    <p:extLst>
      <p:ext uri="{BB962C8B-B14F-4D97-AF65-F5344CB8AC3E}">
        <p14:creationId xmlns:p14="http://schemas.microsoft.com/office/powerpoint/2010/main" val="32591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lstStyle/>
          <a:p>
            <a:r>
              <a:rPr lang="en-GB" dirty="0">
                <a:solidFill>
                  <a:schemeClr val="tx1">
                    <a:lumMod val="50000"/>
                    <a:lumOff val="50000"/>
                  </a:schemeClr>
                </a:solidFill>
              </a:rPr>
              <a:t>What can I know with certainty?</a:t>
            </a:r>
          </a:p>
          <a:p>
            <a:r>
              <a:rPr lang="en-GB" dirty="0"/>
              <a:t>I can know what is going on in my mind. </a:t>
            </a:r>
            <a:r>
              <a:rPr lang="en-GB" sz="2400" i="1" dirty="0"/>
              <a:t>This phenomenon is described as ‘privileged access’. I have privileged access to my thoughts.</a:t>
            </a:r>
          </a:p>
          <a:p>
            <a:endParaRPr lang="en-GB" dirty="0"/>
          </a:p>
        </p:txBody>
      </p:sp>
    </p:spTree>
    <p:extLst>
      <p:ext uri="{BB962C8B-B14F-4D97-AF65-F5344CB8AC3E}">
        <p14:creationId xmlns:p14="http://schemas.microsoft.com/office/powerpoint/2010/main" val="84480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lstStyle/>
          <a:p>
            <a:r>
              <a:rPr lang="en-GB" dirty="0">
                <a:solidFill>
                  <a:schemeClr val="tx1">
                    <a:lumMod val="50000"/>
                    <a:lumOff val="50000"/>
                  </a:schemeClr>
                </a:solidFill>
              </a:rPr>
              <a:t>What can I know with certainty?</a:t>
            </a:r>
          </a:p>
          <a:p>
            <a:r>
              <a:rPr lang="en-GB" dirty="0">
                <a:solidFill>
                  <a:schemeClr val="tx1">
                    <a:lumMod val="50000"/>
                    <a:lumOff val="50000"/>
                  </a:schemeClr>
                </a:solidFill>
              </a:rPr>
              <a:t>I can know what is going on in my mind. </a:t>
            </a:r>
            <a:r>
              <a:rPr lang="en-GB" sz="2400" i="1" dirty="0">
                <a:solidFill>
                  <a:schemeClr val="tx1">
                    <a:lumMod val="50000"/>
                    <a:lumOff val="50000"/>
                  </a:schemeClr>
                </a:solidFill>
              </a:rPr>
              <a:t>This phenomenon is described as ‘privileged access’. I have privileged access to my thoughts</a:t>
            </a:r>
            <a:r>
              <a:rPr lang="en-GB" sz="2400" i="1" dirty="0"/>
              <a:t>.</a:t>
            </a:r>
          </a:p>
          <a:p>
            <a:r>
              <a:rPr lang="en-GB" dirty="0"/>
              <a:t>But, to what extent can I know what other people are thinking?</a:t>
            </a:r>
          </a:p>
          <a:p>
            <a:endParaRPr lang="en-GB" dirty="0"/>
          </a:p>
        </p:txBody>
      </p:sp>
    </p:spTree>
    <p:extLst>
      <p:ext uri="{BB962C8B-B14F-4D97-AF65-F5344CB8AC3E}">
        <p14:creationId xmlns:p14="http://schemas.microsoft.com/office/powerpoint/2010/main" val="122251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91285C8-6585-1B12-17EB-011373DB9052}"/>
              </a:ext>
            </a:extLst>
          </p:cNvPr>
          <p:cNvPicPr>
            <a:picLocks noGrp="1" noChangeAspect="1"/>
          </p:cNvPicPr>
          <p:nvPr>
            <p:ph idx="1"/>
          </p:nvPr>
        </p:nvPicPr>
        <p:blipFill rotWithShape="1">
          <a:blip r:embed="rId3"/>
          <a:srcRect l="35552" r="20130"/>
          <a:stretch/>
        </p:blipFill>
        <p:spPr>
          <a:xfrm>
            <a:off x="3754591" y="457200"/>
            <a:ext cx="4682817" cy="5943600"/>
          </a:xfrm>
          <a:prstGeom prst="rect">
            <a:avLst/>
          </a:prstGeom>
        </p:spPr>
      </p:pic>
    </p:spTree>
    <p:extLst>
      <p:ext uri="{BB962C8B-B14F-4D97-AF65-F5344CB8AC3E}">
        <p14:creationId xmlns:p14="http://schemas.microsoft.com/office/powerpoint/2010/main" val="274452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lstStyle/>
          <a:p>
            <a:r>
              <a:rPr lang="en-GB" dirty="0">
                <a:solidFill>
                  <a:schemeClr val="tx1">
                    <a:lumMod val="50000"/>
                    <a:lumOff val="50000"/>
                  </a:schemeClr>
                </a:solidFill>
              </a:rPr>
              <a:t>What can I know with certainty?</a:t>
            </a:r>
          </a:p>
          <a:p>
            <a:r>
              <a:rPr lang="en-GB" dirty="0">
                <a:solidFill>
                  <a:schemeClr val="tx1">
                    <a:lumMod val="50000"/>
                    <a:lumOff val="50000"/>
                  </a:schemeClr>
                </a:solidFill>
              </a:rPr>
              <a:t>I can know what is going on in my mind. </a:t>
            </a:r>
            <a:r>
              <a:rPr lang="en-GB" sz="2400" i="1" dirty="0">
                <a:solidFill>
                  <a:schemeClr val="tx1">
                    <a:lumMod val="50000"/>
                    <a:lumOff val="50000"/>
                  </a:schemeClr>
                </a:solidFill>
              </a:rPr>
              <a:t>This phenomenon is described as ‘privileged access’. I have privileged access to my thoughts.</a:t>
            </a:r>
          </a:p>
          <a:p>
            <a:r>
              <a:rPr lang="en-GB" dirty="0">
                <a:solidFill>
                  <a:schemeClr val="tx1">
                    <a:lumMod val="50000"/>
                    <a:lumOff val="50000"/>
                  </a:schemeClr>
                </a:solidFill>
              </a:rPr>
              <a:t>But, to what extent can I know what other people are thinking?</a:t>
            </a:r>
          </a:p>
          <a:p>
            <a:r>
              <a:rPr lang="en-GB" dirty="0"/>
              <a:t>We can’t know what is going on in another person’s mind. Only what they tell us.</a:t>
            </a:r>
            <a:endParaRPr lang="en-GB" i="1" dirty="0"/>
          </a:p>
          <a:p>
            <a:endParaRPr lang="en-GB" dirty="0"/>
          </a:p>
        </p:txBody>
      </p:sp>
    </p:spTree>
    <p:extLst>
      <p:ext uri="{BB962C8B-B14F-4D97-AF65-F5344CB8AC3E}">
        <p14:creationId xmlns:p14="http://schemas.microsoft.com/office/powerpoint/2010/main" val="6202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normAutofit/>
          </a:bodyPr>
          <a:lstStyle/>
          <a:p>
            <a:pPr marL="0" indent="0">
              <a:buNone/>
            </a:pPr>
            <a:r>
              <a:rPr lang="en-GB" dirty="0"/>
              <a:t>SUMMARY SO FAR:</a:t>
            </a:r>
          </a:p>
          <a:p>
            <a:r>
              <a:rPr lang="en-GB" dirty="0"/>
              <a:t>What can I know with certainty?</a:t>
            </a:r>
          </a:p>
          <a:p>
            <a:r>
              <a:rPr lang="en-GB" dirty="0"/>
              <a:t>I can know what is going on in my mind.</a:t>
            </a:r>
          </a:p>
          <a:p>
            <a:pPr marL="0" indent="0">
              <a:buNone/>
            </a:pPr>
            <a:r>
              <a:rPr lang="en-GB" dirty="0"/>
              <a:t>But…</a:t>
            </a:r>
          </a:p>
          <a:p>
            <a:r>
              <a:rPr lang="en-GB" dirty="0"/>
              <a:t>I can’t know what is going on in another person’s mind.</a:t>
            </a:r>
          </a:p>
          <a:p>
            <a:r>
              <a:rPr lang="en-GB" dirty="0"/>
              <a:t>Conclusion: the only thing I can know with certainty is that </a:t>
            </a:r>
            <a:r>
              <a:rPr lang="en-GB" b="1" i="1" dirty="0"/>
              <a:t>I</a:t>
            </a:r>
            <a:r>
              <a:rPr lang="en-GB" dirty="0"/>
              <a:t> think. This makes our thought processes the only firm evidence for our existence.  </a:t>
            </a:r>
          </a:p>
          <a:p>
            <a:pPr marL="0" indent="0">
              <a:buNone/>
            </a:pPr>
            <a:endParaRPr lang="en-GB" dirty="0"/>
          </a:p>
          <a:p>
            <a:endParaRPr lang="en-GB" dirty="0"/>
          </a:p>
        </p:txBody>
      </p:sp>
    </p:spTree>
    <p:extLst>
      <p:ext uri="{BB962C8B-B14F-4D97-AF65-F5344CB8AC3E}">
        <p14:creationId xmlns:p14="http://schemas.microsoft.com/office/powerpoint/2010/main" val="46974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normAutofit/>
          </a:bodyPr>
          <a:lstStyle/>
          <a:p>
            <a:pPr marL="0" indent="0">
              <a:buNone/>
            </a:pPr>
            <a:r>
              <a:rPr lang="en-GB" dirty="0"/>
              <a:t>SUMMARY SO FAR:</a:t>
            </a:r>
          </a:p>
          <a:p>
            <a:r>
              <a:rPr lang="en-GB" dirty="0">
                <a:solidFill>
                  <a:schemeClr val="bg2">
                    <a:lumMod val="75000"/>
                  </a:schemeClr>
                </a:solidFill>
              </a:rPr>
              <a:t>What can I know with certainty?</a:t>
            </a:r>
          </a:p>
          <a:p>
            <a:r>
              <a:rPr lang="en-GB" dirty="0">
                <a:solidFill>
                  <a:schemeClr val="bg2">
                    <a:lumMod val="75000"/>
                  </a:schemeClr>
                </a:solidFill>
              </a:rPr>
              <a:t>I can know what is going on in my mind.</a:t>
            </a:r>
          </a:p>
          <a:p>
            <a:pPr marL="0" indent="0">
              <a:buNone/>
            </a:pPr>
            <a:r>
              <a:rPr lang="en-GB" dirty="0">
                <a:solidFill>
                  <a:schemeClr val="bg2">
                    <a:lumMod val="75000"/>
                  </a:schemeClr>
                </a:solidFill>
              </a:rPr>
              <a:t>But…</a:t>
            </a:r>
          </a:p>
          <a:p>
            <a:r>
              <a:rPr lang="en-GB" dirty="0">
                <a:solidFill>
                  <a:schemeClr val="bg2">
                    <a:lumMod val="75000"/>
                  </a:schemeClr>
                </a:solidFill>
              </a:rPr>
              <a:t>I can’t know what is going on in another person’s mind.</a:t>
            </a:r>
          </a:p>
          <a:p>
            <a:r>
              <a:rPr lang="en-GB" dirty="0"/>
              <a:t>Conclusion: the only thing I can know with certainty is that </a:t>
            </a:r>
            <a:r>
              <a:rPr lang="en-GB" b="1" i="1" dirty="0"/>
              <a:t>I</a:t>
            </a:r>
            <a:r>
              <a:rPr lang="en-GB" dirty="0"/>
              <a:t> think. This makes our thought processes the only firm evidence for our existence.  </a:t>
            </a:r>
          </a:p>
          <a:p>
            <a:r>
              <a:rPr lang="en-GB" dirty="0"/>
              <a:t>As Descartes put it: “</a:t>
            </a:r>
            <a:r>
              <a:rPr lang="en-GB" i="1" dirty="0"/>
              <a:t>I think therefore I am</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369145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0030-09B1-3BB7-5EEC-086B37C00FF0}"/>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B1ED55E3-539F-9CF5-5816-C0C95E56A207}"/>
              </a:ext>
            </a:extLst>
          </p:cNvPr>
          <p:cNvSpPr>
            <a:spLocks noGrp="1"/>
          </p:cNvSpPr>
          <p:nvPr>
            <p:ph idx="1"/>
          </p:nvPr>
        </p:nvSpPr>
        <p:spPr/>
        <p:txBody>
          <a:bodyPr>
            <a:normAutofit fontScale="92500"/>
          </a:bodyPr>
          <a:lstStyle/>
          <a:p>
            <a:pPr marL="0" indent="0">
              <a:buNone/>
            </a:pPr>
            <a:r>
              <a:rPr lang="en-GB" dirty="0"/>
              <a:t>SUMMARY SO FAR:</a:t>
            </a:r>
          </a:p>
          <a:p>
            <a:r>
              <a:rPr lang="en-GB" dirty="0">
                <a:solidFill>
                  <a:schemeClr val="bg2">
                    <a:lumMod val="75000"/>
                  </a:schemeClr>
                </a:solidFill>
              </a:rPr>
              <a:t>What can I know with certainty?</a:t>
            </a:r>
          </a:p>
          <a:p>
            <a:r>
              <a:rPr lang="en-GB" dirty="0">
                <a:solidFill>
                  <a:schemeClr val="bg2">
                    <a:lumMod val="75000"/>
                  </a:schemeClr>
                </a:solidFill>
              </a:rPr>
              <a:t>I can know what is going on in my mind.</a:t>
            </a:r>
          </a:p>
          <a:p>
            <a:pPr marL="0" indent="0">
              <a:buNone/>
            </a:pPr>
            <a:r>
              <a:rPr lang="en-GB" dirty="0">
                <a:solidFill>
                  <a:schemeClr val="bg2">
                    <a:lumMod val="75000"/>
                  </a:schemeClr>
                </a:solidFill>
              </a:rPr>
              <a:t>But…</a:t>
            </a:r>
          </a:p>
          <a:p>
            <a:r>
              <a:rPr lang="en-GB" dirty="0">
                <a:solidFill>
                  <a:schemeClr val="bg2">
                    <a:lumMod val="75000"/>
                  </a:schemeClr>
                </a:solidFill>
              </a:rPr>
              <a:t>I can’t know what is going on in another person’s mind.</a:t>
            </a:r>
          </a:p>
          <a:p>
            <a:r>
              <a:rPr lang="en-GB" dirty="0">
                <a:solidFill>
                  <a:schemeClr val="bg2">
                    <a:lumMod val="75000"/>
                  </a:schemeClr>
                </a:solidFill>
              </a:rPr>
              <a:t>Conclusion: the only thing I can know with certainty is what I think. This makes our thought processes the only firm evidence for our existence.  </a:t>
            </a:r>
          </a:p>
          <a:p>
            <a:r>
              <a:rPr lang="en-GB" dirty="0"/>
              <a:t>As Descartes put it: “</a:t>
            </a:r>
            <a:r>
              <a:rPr lang="en-GB" i="1" dirty="0"/>
              <a:t>I think therefore I am</a:t>
            </a:r>
            <a:r>
              <a:rPr lang="en-GB" dirty="0"/>
              <a:t>.”</a:t>
            </a:r>
          </a:p>
          <a:p>
            <a:r>
              <a:rPr lang="en-GB" dirty="0"/>
              <a:t>So, </a:t>
            </a:r>
            <a:r>
              <a:rPr lang="en-GB" b="1" dirty="0"/>
              <a:t>everything</a:t>
            </a:r>
            <a:r>
              <a:rPr lang="en-GB" dirty="0"/>
              <a:t> we experience is, in this sense, subjective.</a:t>
            </a:r>
          </a:p>
          <a:p>
            <a:pPr marL="0" indent="0">
              <a:buNone/>
            </a:pPr>
            <a:endParaRPr lang="en-GB" dirty="0"/>
          </a:p>
          <a:p>
            <a:endParaRPr lang="en-GB" dirty="0"/>
          </a:p>
        </p:txBody>
      </p:sp>
    </p:spTree>
    <p:extLst>
      <p:ext uri="{BB962C8B-B14F-4D97-AF65-F5344CB8AC3E}">
        <p14:creationId xmlns:p14="http://schemas.microsoft.com/office/powerpoint/2010/main" val="407220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p:txBody>
          <a:bodyPr/>
          <a:lstStyle/>
          <a:p>
            <a:r>
              <a:rPr lang="en-GB" dirty="0"/>
              <a:t>OK, so if I can only be sure of what’s going on in my mind, what about everything else I perceive?</a:t>
            </a:r>
          </a:p>
        </p:txBody>
      </p:sp>
    </p:spTree>
    <p:extLst>
      <p:ext uri="{BB962C8B-B14F-4D97-AF65-F5344CB8AC3E}">
        <p14:creationId xmlns:p14="http://schemas.microsoft.com/office/powerpoint/2010/main" val="157785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p:txBody>
          <a:bodyPr/>
          <a:lstStyle/>
          <a:p>
            <a:r>
              <a:rPr lang="en-GB" dirty="0">
                <a:solidFill>
                  <a:schemeClr val="tx1">
                    <a:lumMod val="50000"/>
                    <a:lumOff val="50000"/>
                  </a:schemeClr>
                </a:solidFill>
              </a:rPr>
              <a:t>OK, so if I can only be sure of what’s going on in my mind, what about everything else I perceive?</a:t>
            </a:r>
          </a:p>
          <a:p>
            <a:r>
              <a:rPr lang="en-GB" dirty="0"/>
              <a:t>This invites Russell’s Question: Is there any knowledge in the world so certain that no reasonable man could doubt it?</a:t>
            </a:r>
          </a:p>
        </p:txBody>
      </p:sp>
    </p:spTree>
    <p:extLst>
      <p:ext uri="{BB962C8B-B14F-4D97-AF65-F5344CB8AC3E}">
        <p14:creationId xmlns:p14="http://schemas.microsoft.com/office/powerpoint/2010/main" val="366335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4CCF1-E599-65C7-2FFA-01B783C510EC}"/>
              </a:ext>
            </a:extLst>
          </p:cNvPr>
          <p:cNvSpPr txBox="1"/>
          <p:nvPr/>
        </p:nvSpPr>
        <p:spPr>
          <a:xfrm>
            <a:off x="742507" y="574158"/>
            <a:ext cx="10706986" cy="5170646"/>
          </a:xfrm>
          <a:prstGeom prst="rect">
            <a:avLst/>
          </a:prstGeom>
          <a:noFill/>
        </p:spPr>
        <p:txBody>
          <a:bodyPr wrap="square" rtlCol="0">
            <a:spAutoFit/>
          </a:bodyPr>
          <a:lstStyle/>
          <a:p>
            <a:pPr marL="857250" indent="-857250">
              <a:buFont typeface="Arial" panose="020B0604020202020204" pitchFamily="34" charset="0"/>
              <a:buChar char="•"/>
            </a:pPr>
            <a:r>
              <a:rPr lang="en-GB" sz="5400" dirty="0"/>
              <a:t>The aim of this session is to present a set of principles which underpin philosophical processes. </a:t>
            </a:r>
          </a:p>
          <a:p>
            <a:pPr marL="857250" indent="-857250">
              <a:buFont typeface="Arial" panose="020B0604020202020204" pitchFamily="34" charset="0"/>
              <a:buChar char="•"/>
            </a:pPr>
            <a:endParaRPr lang="en-GB" sz="5400" dirty="0"/>
          </a:p>
          <a:p>
            <a:pPr marL="857250" indent="-857250">
              <a:buFont typeface="Arial" panose="020B0604020202020204" pitchFamily="34" charset="0"/>
              <a:buChar char="•"/>
            </a:pPr>
            <a:r>
              <a:rPr lang="en-GB" sz="5400" dirty="0"/>
              <a:t>Many of these principles will already be familiar to you</a:t>
            </a:r>
            <a:r>
              <a:rPr lang="en-GB" sz="6000" dirty="0"/>
              <a:t>.</a:t>
            </a:r>
          </a:p>
        </p:txBody>
      </p:sp>
    </p:spTree>
    <p:extLst>
      <p:ext uri="{BB962C8B-B14F-4D97-AF65-F5344CB8AC3E}">
        <p14:creationId xmlns:p14="http://schemas.microsoft.com/office/powerpoint/2010/main" val="36663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p:txBody>
          <a:bodyPr>
            <a:normAutofit/>
          </a:bodyPr>
          <a:lstStyle/>
          <a:p>
            <a:pPr marL="0" indent="0">
              <a:buNone/>
            </a:pPr>
            <a:r>
              <a:rPr lang="en-GB" dirty="0"/>
              <a:t>Russell’s Question: </a:t>
            </a:r>
            <a:r>
              <a:rPr lang="en-GB" i="1" dirty="0"/>
              <a:t>Is there any knowledge in the world so certain that no reasonable man could doubt it</a:t>
            </a:r>
            <a:r>
              <a:rPr lang="en-GB" dirty="0"/>
              <a:t>?</a:t>
            </a:r>
          </a:p>
          <a:p>
            <a:r>
              <a:rPr lang="en-GB" dirty="0"/>
              <a:t>We may take the evidence of our eyes. If I point to a door and you look where I am pointing and tell me you are also seeing a door, then unless, as Descartes has said, some evil spirit is creating the whole situation as an illusion </a:t>
            </a:r>
            <a:r>
              <a:rPr lang="en-GB" i="1" dirty="0"/>
              <a:t>for me</a:t>
            </a:r>
            <a:r>
              <a:rPr lang="en-GB" dirty="0"/>
              <a:t>, then </a:t>
            </a:r>
            <a:r>
              <a:rPr lang="en-GB" i="1" dirty="0"/>
              <a:t>we</a:t>
            </a:r>
            <a:r>
              <a:rPr lang="en-GB" dirty="0"/>
              <a:t> can agree there is a door. </a:t>
            </a:r>
          </a:p>
        </p:txBody>
      </p:sp>
    </p:spTree>
    <p:extLst>
      <p:ext uri="{BB962C8B-B14F-4D97-AF65-F5344CB8AC3E}">
        <p14:creationId xmlns:p14="http://schemas.microsoft.com/office/powerpoint/2010/main" val="173030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p:txBody>
          <a:bodyPr>
            <a:normAutofit/>
          </a:bodyPr>
          <a:lstStyle/>
          <a:p>
            <a:pPr marL="0" indent="0">
              <a:buNone/>
            </a:pPr>
            <a:r>
              <a:rPr lang="en-GB" dirty="0">
                <a:solidFill>
                  <a:schemeClr val="tx1">
                    <a:lumMod val="50000"/>
                    <a:lumOff val="50000"/>
                  </a:schemeClr>
                </a:solidFill>
              </a:rPr>
              <a:t>Russell’s Question: </a:t>
            </a:r>
            <a:r>
              <a:rPr lang="en-GB" i="1" dirty="0">
                <a:solidFill>
                  <a:schemeClr val="tx1">
                    <a:lumMod val="50000"/>
                    <a:lumOff val="50000"/>
                  </a:schemeClr>
                </a:solidFill>
              </a:rPr>
              <a:t>Is there any knowledge in the world so certain that no reasonable man could doubt it</a:t>
            </a:r>
            <a:r>
              <a:rPr lang="en-GB" dirty="0">
                <a:solidFill>
                  <a:schemeClr val="tx1">
                    <a:lumMod val="50000"/>
                    <a:lumOff val="50000"/>
                  </a:schemeClr>
                </a:solidFill>
              </a:rPr>
              <a:t>?</a:t>
            </a:r>
          </a:p>
          <a:p>
            <a:r>
              <a:rPr lang="en-GB" dirty="0">
                <a:solidFill>
                  <a:schemeClr val="tx1">
                    <a:lumMod val="50000"/>
                    <a:lumOff val="50000"/>
                  </a:schemeClr>
                </a:solidFill>
              </a:rPr>
              <a:t>We may take the evidence of our eyes. If I point to a door and you look where I am pointing and tell me you are also seeing a door, then unless, as Descartes has said, some evil spirit is creating the whole situation as an illusion </a:t>
            </a:r>
            <a:r>
              <a:rPr lang="en-GB" i="1" dirty="0">
                <a:solidFill>
                  <a:schemeClr val="tx1">
                    <a:lumMod val="50000"/>
                    <a:lumOff val="50000"/>
                  </a:schemeClr>
                </a:solidFill>
              </a:rPr>
              <a:t>for me</a:t>
            </a:r>
            <a:r>
              <a:rPr lang="en-GB" dirty="0">
                <a:solidFill>
                  <a:schemeClr val="tx1">
                    <a:lumMod val="50000"/>
                    <a:lumOff val="50000"/>
                  </a:schemeClr>
                </a:solidFill>
              </a:rPr>
              <a:t>, then </a:t>
            </a:r>
            <a:r>
              <a:rPr lang="en-GB" i="1" dirty="0">
                <a:solidFill>
                  <a:schemeClr val="tx1">
                    <a:lumMod val="50000"/>
                    <a:lumOff val="50000"/>
                  </a:schemeClr>
                </a:solidFill>
              </a:rPr>
              <a:t>we</a:t>
            </a:r>
            <a:r>
              <a:rPr lang="en-GB" dirty="0">
                <a:solidFill>
                  <a:schemeClr val="tx1">
                    <a:lumMod val="50000"/>
                    <a:lumOff val="50000"/>
                  </a:schemeClr>
                </a:solidFill>
              </a:rPr>
              <a:t> can agree there is a door. </a:t>
            </a:r>
          </a:p>
          <a:p>
            <a:r>
              <a:rPr lang="en-GB" dirty="0"/>
              <a:t>And if you tell me that the door is a means to exit this space, and I find that I can pass through the wall by means of that door, this further confirms the existence and usefulness of our shared ‘door’ concept.</a:t>
            </a:r>
          </a:p>
        </p:txBody>
      </p:sp>
    </p:spTree>
    <p:extLst>
      <p:ext uri="{BB962C8B-B14F-4D97-AF65-F5344CB8AC3E}">
        <p14:creationId xmlns:p14="http://schemas.microsoft.com/office/powerpoint/2010/main" val="250919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825625"/>
            <a:ext cx="10515600" cy="4904784"/>
          </a:xfrm>
        </p:spPr>
        <p:txBody>
          <a:bodyPr>
            <a:normAutofit/>
          </a:bodyPr>
          <a:lstStyle/>
          <a:p>
            <a:r>
              <a:rPr lang="en-GB" dirty="0"/>
              <a:t>How does this help?</a:t>
            </a:r>
          </a:p>
          <a:p>
            <a:pPr marL="0" indent="0">
              <a:buNone/>
            </a:pPr>
            <a:endParaRPr lang="en-GB" dirty="0"/>
          </a:p>
          <a:p>
            <a:pPr marL="0" indent="0">
              <a:buNone/>
            </a:pPr>
            <a:r>
              <a:rPr lang="en-GB" dirty="0"/>
              <a:t>.</a:t>
            </a:r>
          </a:p>
          <a:p>
            <a:pPr marL="0" indent="0">
              <a:buNone/>
            </a:pPr>
            <a:endParaRPr lang="en-GB" sz="3000" dirty="0"/>
          </a:p>
          <a:p>
            <a:pPr marL="0" indent="0">
              <a:buNone/>
            </a:pPr>
            <a:r>
              <a:rPr lang="en-GB" dirty="0"/>
              <a:t> </a:t>
            </a:r>
          </a:p>
        </p:txBody>
      </p:sp>
    </p:spTree>
    <p:extLst>
      <p:ext uri="{BB962C8B-B14F-4D97-AF65-F5344CB8AC3E}">
        <p14:creationId xmlns:p14="http://schemas.microsoft.com/office/powerpoint/2010/main" val="35410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825625"/>
            <a:ext cx="10515600" cy="4904784"/>
          </a:xfrm>
        </p:spPr>
        <p:txBody>
          <a:bodyPr>
            <a:normAutofit/>
          </a:bodyPr>
          <a:lstStyle/>
          <a:p>
            <a:r>
              <a:rPr lang="en-GB" dirty="0">
                <a:solidFill>
                  <a:schemeClr val="tx1">
                    <a:lumMod val="50000"/>
                    <a:lumOff val="50000"/>
                  </a:schemeClr>
                </a:solidFill>
              </a:rPr>
              <a:t>How does this help?</a:t>
            </a:r>
          </a:p>
          <a:p>
            <a:pPr marL="0" indent="0">
              <a:buNone/>
            </a:pPr>
            <a:endParaRPr lang="en-GB" dirty="0"/>
          </a:p>
          <a:p>
            <a:r>
              <a:rPr lang="en-GB" dirty="0"/>
              <a:t>It seems that there are things in this world that we can agree about, and quite often, the fact that we can agree about things is very useful.</a:t>
            </a:r>
          </a:p>
          <a:p>
            <a:pPr marL="0" indent="0">
              <a:buNone/>
            </a:pPr>
            <a:endParaRPr lang="en-GB" sz="3000" dirty="0"/>
          </a:p>
          <a:p>
            <a:pPr marL="0" indent="0">
              <a:buNone/>
            </a:pPr>
            <a:r>
              <a:rPr lang="en-GB" dirty="0"/>
              <a:t> </a:t>
            </a:r>
          </a:p>
        </p:txBody>
      </p:sp>
    </p:spTree>
    <p:extLst>
      <p:ext uri="{BB962C8B-B14F-4D97-AF65-F5344CB8AC3E}">
        <p14:creationId xmlns:p14="http://schemas.microsoft.com/office/powerpoint/2010/main" val="204693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825625"/>
            <a:ext cx="10515600" cy="4904784"/>
          </a:xfrm>
        </p:spPr>
        <p:txBody>
          <a:bodyPr>
            <a:normAutofit fontScale="92500" lnSpcReduction="10000"/>
          </a:bodyPr>
          <a:lstStyle/>
          <a:p>
            <a:r>
              <a:rPr lang="en-GB" sz="3000" dirty="0">
                <a:solidFill>
                  <a:schemeClr val="bg2">
                    <a:lumMod val="75000"/>
                  </a:schemeClr>
                </a:solidFill>
              </a:rPr>
              <a:t>How does this help?</a:t>
            </a:r>
          </a:p>
          <a:p>
            <a:pPr marL="0" indent="0">
              <a:buNone/>
            </a:pPr>
            <a:endParaRPr lang="en-GB" sz="3000" dirty="0">
              <a:solidFill>
                <a:schemeClr val="bg2">
                  <a:lumMod val="75000"/>
                </a:schemeClr>
              </a:solidFill>
            </a:endParaRPr>
          </a:p>
          <a:p>
            <a:r>
              <a:rPr lang="en-GB" sz="3000" dirty="0">
                <a:solidFill>
                  <a:schemeClr val="bg2">
                    <a:lumMod val="75000"/>
                  </a:schemeClr>
                </a:solidFill>
              </a:rPr>
              <a:t>It seems that there are things in this world that we can agree about, and quite often, the fact that we can agree about things is very useful</a:t>
            </a:r>
            <a:r>
              <a:rPr lang="en-GB" sz="3000" dirty="0">
                <a:solidFill>
                  <a:schemeClr val="tx1">
                    <a:lumMod val="50000"/>
                    <a:lumOff val="50000"/>
                  </a:schemeClr>
                </a:solidFill>
              </a:rPr>
              <a:t>.</a:t>
            </a:r>
          </a:p>
          <a:p>
            <a:pPr marL="0" indent="0">
              <a:buNone/>
            </a:pPr>
            <a:endParaRPr lang="en-GB" sz="3000" dirty="0"/>
          </a:p>
          <a:p>
            <a:r>
              <a:rPr lang="en-GB" sz="3000" dirty="0"/>
              <a:t>Jane’s question: </a:t>
            </a:r>
            <a:r>
              <a:rPr lang="en-GB" sz="3000" b="1" dirty="0"/>
              <a:t>But</a:t>
            </a:r>
            <a:r>
              <a:rPr lang="en-GB" sz="3000" dirty="0"/>
              <a:t>, if there are things and ideas out there, and we cannot know for certain that any of them are true, how do we sort out what is true from what is not – and what is more likely to be true than not?</a:t>
            </a:r>
          </a:p>
          <a:p>
            <a:endParaRPr lang="en-GB" sz="3000" dirty="0"/>
          </a:p>
          <a:p>
            <a:pPr marL="0" indent="0">
              <a:buNone/>
            </a:pPr>
            <a:r>
              <a:rPr lang="en-GB" dirty="0"/>
              <a:t> </a:t>
            </a:r>
          </a:p>
        </p:txBody>
      </p:sp>
    </p:spTree>
    <p:extLst>
      <p:ext uri="{BB962C8B-B14F-4D97-AF65-F5344CB8AC3E}">
        <p14:creationId xmlns:p14="http://schemas.microsoft.com/office/powerpoint/2010/main" val="115437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825625"/>
            <a:ext cx="10515600" cy="4904784"/>
          </a:xfrm>
        </p:spPr>
        <p:txBody>
          <a:bodyPr>
            <a:normAutofit fontScale="85000" lnSpcReduction="20000"/>
          </a:bodyPr>
          <a:lstStyle/>
          <a:p>
            <a:r>
              <a:rPr lang="en-GB" sz="3000" dirty="0">
                <a:solidFill>
                  <a:schemeClr val="bg1">
                    <a:lumMod val="85000"/>
                  </a:schemeClr>
                </a:solidFill>
              </a:rPr>
              <a:t>How does this help?</a:t>
            </a:r>
          </a:p>
          <a:p>
            <a:pPr marL="0" indent="0">
              <a:buNone/>
            </a:pPr>
            <a:endParaRPr lang="en-GB" sz="3000" dirty="0">
              <a:solidFill>
                <a:schemeClr val="bg1">
                  <a:lumMod val="85000"/>
                </a:schemeClr>
              </a:solidFill>
            </a:endParaRPr>
          </a:p>
          <a:p>
            <a:r>
              <a:rPr lang="en-GB" sz="3000" dirty="0">
                <a:solidFill>
                  <a:schemeClr val="bg1">
                    <a:lumMod val="85000"/>
                  </a:schemeClr>
                </a:solidFill>
              </a:rPr>
              <a:t>It seems that there are things in this world that we can agree about, and quite often, the fact that we can agree about things is very useful.</a:t>
            </a:r>
          </a:p>
          <a:p>
            <a:pPr marL="0" indent="0">
              <a:buNone/>
            </a:pPr>
            <a:endParaRPr lang="en-GB" sz="3000" dirty="0">
              <a:solidFill>
                <a:schemeClr val="bg1">
                  <a:lumMod val="85000"/>
                </a:schemeClr>
              </a:solidFill>
            </a:endParaRPr>
          </a:p>
          <a:p>
            <a:r>
              <a:rPr lang="en-GB" sz="3000" dirty="0"/>
              <a:t>Jane’s question: </a:t>
            </a:r>
            <a:r>
              <a:rPr lang="en-GB" sz="3000" b="1" dirty="0"/>
              <a:t>But</a:t>
            </a:r>
            <a:r>
              <a:rPr lang="en-GB" sz="3000" dirty="0"/>
              <a:t>, if there are things and ideas out there, and we cannot know for certain that any of them are true, how do we sort out what is true from what is not – and what is more likely to be true than not?</a:t>
            </a:r>
          </a:p>
          <a:p>
            <a:endParaRPr lang="en-GB" sz="3000" dirty="0"/>
          </a:p>
          <a:p>
            <a:r>
              <a:rPr lang="en-GB" sz="3000" dirty="0"/>
              <a:t>Put differently - we can believe (</a:t>
            </a:r>
            <a:r>
              <a:rPr lang="en-GB" sz="3000" b="1" dirty="0"/>
              <a:t>subjectively or collectively</a:t>
            </a:r>
            <a:r>
              <a:rPr lang="en-GB" sz="3000" dirty="0"/>
              <a:t>) that something is true, but is there any way to know that what we believe is an </a:t>
            </a:r>
            <a:r>
              <a:rPr lang="en-GB" sz="3000" b="1" dirty="0"/>
              <a:t>objective</a:t>
            </a:r>
            <a:r>
              <a:rPr lang="en-GB" sz="3000" dirty="0"/>
              <a:t> fact, separate from ourselves?</a:t>
            </a:r>
          </a:p>
          <a:p>
            <a:pPr marL="0" indent="0">
              <a:buNone/>
            </a:pPr>
            <a:r>
              <a:rPr lang="en-GB" dirty="0"/>
              <a:t> </a:t>
            </a:r>
          </a:p>
        </p:txBody>
      </p:sp>
    </p:spTree>
    <p:extLst>
      <p:ext uri="{BB962C8B-B14F-4D97-AF65-F5344CB8AC3E}">
        <p14:creationId xmlns:p14="http://schemas.microsoft.com/office/powerpoint/2010/main" val="417315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0C5A-9393-9A16-F515-D7F37984B538}"/>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418F3384-4AE6-F735-3276-CBA4166F2D0B}"/>
              </a:ext>
            </a:extLst>
          </p:cNvPr>
          <p:cNvSpPr>
            <a:spLocks noGrp="1"/>
          </p:cNvSpPr>
          <p:nvPr>
            <p:ph idx="1"/>
          </p:nvPr>
        </p:nvSpPr>
        <p:spPr/>
        <p:txBody>
          <a:bodyPr>
            <a:normAutofit/>
          </a:bodyPr>
          <a:lstStyle/>
          <a:p>
            <a:r>
              <a:rPr lang="en-GB" dirty="0"/>
              <a:t>The best answer is that there are very few things we can know to be true with certainty. The rest of what we know, we can trust with differing levels of certainty, but we can improve the way we go about establishing the reliability of the beliefs we hold.</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248157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0C5A-9393-9A16-F515-D7F37984B538}"/>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418F3384-4AE6-F735-3276-CBA4166F2D0B}"/>
              </a:ext>
            </a:extLst>
          </p:cNvPr>
          <p:cNvSpPr>
            <a:spLocks noGrp="1"/>
          </p:cNvSpPr>
          <p:nvPr>
            <p:ph idx="1"/>
          </p:nvPr>
        </p:nvSpPr>
        <p:spPr/>
        <p:txBody>
          <a:bodyPr>
            <a:normAutofit/>
          </a:bodyPr>
          <a:lstStyle/>
          <a:p>
            <a:r>
              <a:rPr lang="en-GB" dirty="0">
                <a:solidFill>
                  <a:schemeClr val="tx1">
                    <a:lumMod val="50000"/>
                    <a:lumOff val="50000"/>
                  </a:schemeClr>
                </a:solidFill>
              </a:rPr>
              <a:t>The best answer is that there are very few things we can know to be true with certainty. The rest of what we know, we can trust with differing levels of certainty, but we can improve the way we go about establishing the reliability of the beliefs we hold.</a:t>
            </a:r>
          </a:p>
          <a:p>
            <a:r>
              <a:rPr lang="en-GB" dirty="0"/>
              <a:t>The most successful way we have discovered to do this is by </a:t>
            </a:r>
            <a:r>
              <a:rPr lang="en-GB" b="1" dirty="0"/>
              <a:t>thinking rationally</a:t>
            </a:r>
            <a:r>
              <a:rPr lang="en-GB" dirty="0"/>
              <a:t>, whilst taking the uncertainty of our basic assumptions into account. </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27408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0C5A-9393-9A16-F515-D7F37984B538}"/>
              </a:ext>
            </a:extLst>
          </p:cNvPr>
          <p:cNvSpPr>
            <a:spLocks noGrp="1"/>
          </p:cNvSpPr>
          <p:nvPr>
            <p:ph type="title"/>
          </p:nvPr>
        </p:nvSpPr>
        <p:spPr/>
        <p:txBody>
          <a:bodyPr/>
          <a:lstStyle/>
          <a:p>
            <a:r>
              <a:rPr lang="en-GB" dirty="0"/>
              <a:t>Subjective vs Objective</a:t>
            </a:r>
          </a:p>
        </p:txBody>
      </p:sp>
      <p:sp>
        <p:nvSpPr>
          <p:cNvPr id="3" name="Content Placeholder 2">
            <a:extLst>
              <a:ext uri="{FF2B5EF4-FFF2-40B4-BE49-F238E27FC236}">
                <a16:creationId xmlns:a16="http://schemas.microsoft.com/office/drawing/2014/main" id="{418F3384-4AE6-F735-3276-CBA4166F2D0B}"/>
              </a:ext>
            </a:extLst>
          </p:cNvPr>
          <p:cNvSpPr>
            <a:spLocks noGrp="1"/>
          </p:cNvSpPr>
          <p:nvPr>
            <p:ph idx="1"/>
          </p:nvPr>
        </p:nvSpPr>
        <p:spPr/>
        <p:txBody>
          <a:bodyPr>
            <a:normAutofit/>
          </a:bodyPr>
          <a:lstStyle/>
          <a:p>
            <a:r>
              <a:rPr lang="en-GB" dirty="0">
                <a:solidFill>
                  <a:schemeClr val="tx1">
                    <a:lumMod val="50000"/>
                    <a:lumOff val="50000"/>
                  </a:schemeClr>
                </a:solidFill>
              </a:rPr>
              <a:t>The best answer is that there are very few things we can know to be true with certainty. The rest of what we know, we can trust with differing levels of certainty, but we can improve the way we go about establishing the reliability of the beliefs we hold.</a:t>
            </a:r>
          </a:p>
          <a:p>
            <a:r>
              <a:rPr lang="en-GB" dirty="0">
                <a:solidFill>
                  <a:schemeClr val="tx1">
                    <a:lumMod val="50000"/>
                    <a:lumOff val="50000"/>
                  </a:schemeClr>
                </a:solidFill>
              </a:rPr>
              <a:t>The way to do this is by </a:t>
            </a:r>
            <a:r>
              <a:rPr lang="en-GB" b="1" dirty="0">
                <a:solidFill>
                  <a:schemeClr val="tx1">
                    <a:lumMod val="50000"/>
                    <a:lumOff val="50000"/>
                  </a:schemeClr>
                </a:solidFill>
              </a:rPr>
              <a:t>thinking rationally</a:t>
            </a:r>
            <a:r>
              <a:rPr lang="en-GB" dirty="0">
                <a:solidFill>
                  <a:schemeClr val="tx1">
                    <a:lumMod val="50000"/>
                    <a:lumOff val="50000"/>
                  </a:schemeClr>
                </a:solidFill>
              </a:rPr>
              <a:t>, whilst taking the uncertainty of our basic assumptions into account. </a:t>
            </a:r>
          </a:p>
          <a:p>
            <a:r>
              <a:rPr lang="en-GB" dirty="0"/>
              <a:t>Rational thinking entails establishing </a:t>
            </a:r>
            <a:r>
              <a:rPr lang="en-GB" b="1" dirty="0"/>
              <a:t>valid and sound arguments </a:t>
            </a:r>
            <a:r>
              <a:rPr lang="en-GB" dirty="0"/>
              <a:t>from our beliefs, and acting on our conclusions, taking into account our assessment of the reliability of those underpinning beliefs.</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260844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normAutofit/>
          </a:bodyPr>
          <a:lstStyle/>
          <a:p>
            <a:r>
              <a:rPr lang="en-GB" sz="4000" dirty="0"/>
              <a:t>Rational Thinking – Building a Structure of Beliefs</a:t>
            </a:r>
          </a:p>
        </p:txBody>
      </p:sp>
    </p:spTree>
    <p:extLst>
      <p:ext uri="{BB962C8B-B14F-4D97-AF65-F5344CB8AC3E}">
        <p14:creationId xmlns:p14="http://schemas.microsoft.com/office/powerpoint/2010/main" val="55603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9298-BD42-1181-BA9E-FC22AB57713A}"/>
              </a:ext>
            </a:extLst>
          </p:cNvPr>
          <p:cNvSpPr>
            <a:spLocks noGrp="1"/>
          </p:cNvSpPr>
          <p:nvPr>
            <p:ph type="title"/>
          </p:nvPr>
        </p:nvSpPr>
        <p:spPr/>
        <p:txBody>
          <a:bodyPr anchor="ctr">
            <a:normAutofit/>
          </a:bodyPr>
          <a:lstStyle/>
          <a:p>
            <a:r>
              <a:rPr lang="en-GB" sz="4800" dirty="0"/>
              <a:t>What is Philosophy? Two descriptions</a:t>
            </a:r>
          </a:p>
        </p:txBody>
      </p:sp>
      <p:sp>
        <p:nvSpPr>
          <p:cNvPr id="49" name="Content Placeholder 2">
            <a:extLst>
              <a:ext uri="{FF2B5EF4-FFF2-40B4-BE49-F238E27FC236}">
                <a16:creationId xmlns:a16="http://schemas.microsoft.com/office/drawing/2014/main" id="{973A4B09-B09D-87F6-C927-D3D449A9CCC3}"/>
              </a:ext>
            </a:extLst>
          </p:cNvPr>
          <p:cNvSpPr>
            <a:spLocks noGrp="1"/>
          </p:cNvSpPr>
          <p:nvPr>
            <p:ph idx="1"/>
          </p:nvPr>
        </p:nvSpPr>
        <p:spPr>
          <a:xfrm>
            <a:off x="838200" y="1825625"/>
            <a:ext cx="10515600" cy="1781733"/>
          </a:xfrm>
        </p:spPr>
        <p:txBody>
          <a:bodyPr anchor="ctr">
            <a:normAutofit/>
          </a:bodyPr>
          <a:lstStyle/>
          <a:p>
            <a:r>
              <a:rPr lang="en-GB" sz="3600" dirty="0"/>
              <a:t>Thinking about thinking (</a:t>
            </a:r>
            <a:r>
              <a:rPr lang="en-GB" sz="3600" i="1" dirty="0"/>
              <a:t>second order thinking</a:t>
            </a:r>
            <a:r>
              <a:rPr lang="en-GB" sz="3600" dirty="0"/>
              <a:t>)</a:t>
            </a:r>
          </a:p>
          <a:p>
            <a:pPr marL="0" indent="0">
              <a:buNone/>
            </a:pPr>
            <a:endParaRPr lang="en-GB" sz="3600" dirty="0"/>
          </a:p>
        </p:txBody>
      </p:sp>
    </p:spTree>
    <p:extLst>
      <p:ext uri="{BB962C8B-B14F-4D97-AF65-F5344CB8AC3E}">
        <p14:creationId xmlns:p14="http://schemas.microsoft.com/office/powerpoint/2010/main" val="237691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normAutofit/>
          </a:bodyPr>
          <a:lstStyle/>
          <a:p>
            <a:r>
              <a:rPr lang="en-GB" sz="4000" dirty="0"/>
              <a:t>Rational Thinking – Building a Structure of Beliefs</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406012"/>
            <a:ext cx="10515600" cy="5223387"/>
          </a:xfrm>
        </p:spPr>
        <p:txBody>
          <a:bodyPr>
            <a:normAutofit/>
          </a:bodyPr>
          <a:lstStyle/>
          <a:p>
            <a:pPr marL="0" indent="0">
              <a:buNone/>
            </a:pPr>
            <a:endParaRPr lang="en-GB" sz="3600" dirty="0"/>
          </a:p>
          <a:p>
            <a:r>
              <a:rPr lang="en-GB" dirty="0"/>
              <a:t>Some philosophers have argued that we are born knowing certain basic facts about the world (e.g. that we are </a:t>
            </a:r>
            <a:r>
              <a:rPr lang="en-GB" b="1" dirty="0"/>
              <a:t>innately moral</a:t>
            </a:r>
            <a:r>
              <a:rPr lang="en-GB" dirty="0"/>
              <a:t> beings, or that we are </a:t>
            </a:r>
            <a:r>
              <a:rPr lang="en-GB" b="1" dirty="0"/>
              <a:t>innately rational </a:t>
            </a:r>
            <a:r>
              <a:rPr lang="en-GB" dirty="0"/>
              <a:t>animals.)</a:t>
            </a:r>
          </a:p>
        </p:txBody>
      </p:sp>
    </p:spTree>
    <p:extLst>
      <p:ext uri="{BB962C8B-B14F-4D97-AF65-F5344CB8AC3E}">
        <p14:creationId xmlns:p14="http://schemas.microsoft.com/office/powerpoint/2010/main" val="1520125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normAutofit/>
          </a:bodyPr>
          <a:lstStyle/>
          <a:p>
            <a:r>
              <a:rPr lang="en-GB" sz="4000" dirty="0"/>
              <a:t>Rational Thinking – Building a Structure of Beliefs</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978196"/>
            <a:ext cx="10515600" cy="5651204"/>
          </a:xfrm>
        </p:spPr>
        <p:txBody>
          <a:bodyPr>
            <a:normAutofit/>
          </a:bodyPr>
          <a:lstStyle/>
          <a:p>
            <a:pPr marL="0" indent="0">
              <a:buNone/>
            </a:pPr>
            <a:endParaRPr lang="en-GB" sz="3600" dirty="0"/>
          </a:p>
          <a:p>
            <a:r>
              <a:rPr lang="en-GB" dirty="0">
                <a:solidFill>
                  <a:schemeClr val="bg1">
                    <a:lumMod val="85000"/>
                  </a:schemeClr>
                </a:solidFill>
              </a:rPr>
              <a:t>Some philosophers have argued that we are born knowing certain basic facts about the world (e.g. that we are </a:t>
            </a:r>
            <a:r>
              <a:rPr lang="en-GB" b="1" dirty="0">
                <a:solidFill>
                  <a:schemeClr val="bg1">
                    <a:lumMod val="85000"/>
                  </a:schemeClr>
                </a:solidFill>
              </a:rPr>
              <a:t>innately moral</a:t>
            </a:r>
            <a:r>
              <a:rPr lang="en-GB" dirty="0">
                <a:solidFill>
                  <a:schemeClr val="bg1">
                    <a:lumMod val="85000"/>
                  </a:schemeClr>
                </a:solidFill>
              </a:rPr>
              <a:t> beings, or that we are </a:t>
            </a:r>
            <a:r>
              <a:rPr lang="en-GB" b="1" dirty="0">
                <a:solidFill>
                  <a:schemeClr val="bg1">
                    <a:lumMod val="85000"/>
                  </a:schemeClr>
                </a:solidFill>
              </a:rPr>
              <a:t>innately rational </a:t>
            </a:r>
            <a:r>
              <a:rPr lang="en-GB" dirty="0">
                <a:solidFill>
                  <a:schemeClr val="bg1">
                    <a:lumMod val="85000"/>
                  </a:schemeClr>
                </a:solidFill>
              </a:rPr>
              <a:t>animals.)</a:t>
            </a:r>
          </a:p>
          <a:p>
            <a:r>
              <a:rPr lang="en-GB" dirty="0"/>
              <a:t>But recent research on humans has shown that </a:t>
            </a:r>
            <a:r>
              <a:rPr lang="en-GB" b="1" dirty="0"/>
              <a:t>infants are born knowing almost nothing</a:t>
            </a:r>
            <a:r>
              <a:rPr lang="en-GB" dirty="0"/>
              <a:t> about the world. Other animals are born with a much greater range of instinctive perceptions and behaviours. </a:t>
            </a:r>
          </a:p>
        </p:txBody>
      </p:sp>
    </p:spTree>
    <p:extLst>
      <p:ext uri="{BB962C8B-B14F-4D97-AF65-F5344CB8AC3E}">
        <p14:creationId xmlns:p14="http://schemas.microsoft.com/office/powerpoint/2010/main" val="287025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normAutofit/>
          </a:bodyPr>
          <a:lstStyle/>
          <a:p>
            <a:r>
              <a:rPr lang="en-GB" sz="4000" dirty="0"/>
              <a:t>Rational Thinking – Building a Structure of Beliefs</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386348"/>
            <a:ext cx="10515600" cy="5243052"/>
          </a:xfrm>
        </p:spPr>
        <p:txBody>
          <a:bodyPr>
            <a:normAutofit/>
          </a:bodyPr>
          <a:lstStyle/>
          <a:p>
            <a:pPr marL="0" indent="0">
              <a:buNone/>
            </a:pPr>
            <a:endParaRPr lang="en-GB" sz="3600" dirty="0"/>
          </a:p>
          <a:p>
            <a:r>
              <a:rPr lang="en-GB" dirty="0">
                <a:solidFill>
                  <a:schemeClr val="bg1">
                    <a:lumMod val="85000"/>
                  </a:schemeClr>
                </a:solidFill>
              </a:rPr>
              <a:t>Some philosophers have argued that we are born knowing certain basic facts about the world (e.g. that we are </a:t>
            </a:r>
            <a:r>
              <a:rPr lang="en-GB" b="1" dirty="0">
                <a:solidFill>
                  <a:schemeClr val="bg1">
                    <a:lumMod val="85000"/>
                  </a:schemeClr>
                </a:solidFill>
              </a:rPr>
              <a:t>innately moral</a:t>
            </a:r>
            <a:r>
              <a:rPr lang="en-GB" dirty="0">
                <a:solidFill>
                  <a:schemeClr val="bg1">
                    <a:lumMod val="85000"/>
                  </a:schemeClr>
                </a:solidFill>
              </a:rPr>
              <a:t> beings, or that we are </a:t>
            </a:r>
            <a:r>
              <a:rPr lang="en-GB" b="1" dirty="0">
                <a:solidFill>
                  <a:schemeClr val="bg1">
                    <a:lumMod val="85000"/>
                  </a:schemeClr>
                </a:solidFill>
              </a:rPr>
              <a:t>innately rational </a:t>
            </a:r>
            <a:r>
              <a:rPr lang="en-GB" dirty="0">
                <a:solidFill>
                  <a:schemeClr val="bg1">
                    <a:lumMod val="85000"/>
                  </a:schemeClr>
                </a:solidFill>
              </a:rPr>
              <a:t>animals.)</a:t>
            </a:r>
          </a:p>
          <a:p>
            <a:r>
              <a:rPr lang="en-GB" dirty="0">
                <a:solidFill>
                  <a:schemeClr val="bg1">
                    <a:lumMod val="85000"/>
                  </a:schemeClr>
                </a:solidFill>
              </a:rPr>
              <a:t>But recent research on humans has shown that </a:t>
            </a:r>
            <a:r>
              <a:rPr lang="en-GB" b="1" dirty="0">
                <a:solidFill>
                  <a:schemeClr val="bg1">
                    <a:lumMod val="85000"/>
                  </a:schemeClr>
                </a:solidFill>
              </a:rPr>
              <a:t>infants are born knowing almost nothing</a:t>
            </a:r>
            <a:r>
              <a:rPr lang="en-GB" dirty="0">
                <a:solidFill>
                  <a:schemeClr val="bg1">
                    <a:lumMod val="85000"/>
                  </a:schemeClr>
                </a:solidFill>
              </a:rPr>
              <a:t> about the world. Other animals are born with a much greater range of instinctive perceptions and behaviours. </a:t>
            </a:r>
          </a:p>
          <a:p>
            <a:r>
              <a:rPr lang="en-GB" dirty="0"/>
              <a:t>From this, we could build a working hypothesis that humans have evolved to acquire knowledge progressively from external sources, for example, by observation, by learning from our parents and teachers, and by the acquisition of skills. (nature vs nurture)</a:t>
            </a:r>
          </a:p>
          <a:p>
            <a:endParaRPr lang="en-GB" dirty="0"/>
          </a:p>
        </p:txBody>
      </p:sp>
    </p:spTree>
    <p:extLst>
      <p:ext uri="{BB962C8B-B14F-4D97-AF65-F5344CB8AC3E}">
        <p14:creationId xmlns:p14="http://schemas.microsoft.com/office/powerpoint/2010/main" val="71809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p:txBody>
          <a:bodyPr>
            <a:normAutofit/>
          </a:bodyPr>
          <a:lstStyle/>
          <a:p>
            <a:r>
              <a:rPr lang="en-GB" sz="4000" dirty="0"/>
              <a:t>Rational Thinking – Building a Structure of Beliefs</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838200" y="1248696"/>
            <a:ext cx="10515600" cy="5380703"/>
          </a:xfrm>
        </p:spPr>
        <p:txBody>
          <a:bodyPr>
            <a:normAutofit lnSpcReduction="10000"/>
          </a:bodyPr>
          <a:lstStyle/>
          <a:p>
            <a:pPr marL="0" indent="0">
              <a:buNone/>
            </a:pPr>
            <a:endParaRPr lang="en-GB" sz="3600" dirty="0"/>
          </a:p>
          <a:p>
            <a:r>
              <a:rPr lang="en-GB" dirty="0">
                <a:solidFill>
                  <a:schemeClr val="bg1">
                    <a:lumMod val="85000"/>
                  </a:schemeClr>
                </a:solidFill>
              </a:rPr>
              <a:t>Some philosophers have argued that we are born knowing certain basic facts about the world (e.g. that we are </a:t>
            </a:r>
            <a:r>
              <a:rPr lang="en-GB" b="1" dirty="0">
                <a:solidFill>
                  <a:schemeClr val="bg1">
                    <a:lumMod val="85000"/>
                  </a:schemeClr>
                </a:solidFill>
              </a:rPr>
              <a:t>innately moral</a:t>
            </a:r>
            <a:r>
              <a:rPr lang="en-GB" dirty="0">
                <a:solidFill>
                  <a:schemeClr val="bg1">
                    <a:lumMod val="85000"/>
                  </a:schemeClr>
                </a:solidFill>
              </a:rPr>
              <a:t> beings, or that we are </a:t>
            </a:r>
            <a:r>
              <a:rPr lang="en-GB" b="1" dirty="0">
                <a:solidFill>
                  <a:schemeClr val="bg1">
                    <a:lumMod val="85000"/>
                  </a:schemeClr>
                </a:solidFill>
              </a:rPr>
              <a:t>innately rational </a:t>
            </a:r>
            <a:r>
              <a:rPr lang="en-GB" dirty="0">
                <a:solidFill>
                  <a:schemeClr val="bg1">
                    <a:lumMod val="85000"/>
                  </a:schemeClr>
                </a:solidFill>
              </a:rPr>
              <a:t>animals.)</a:t>
            </a:r>
          </a:p>
          <a:p>
            <a:r>
              <a:rPr lang="en-GB" dirty="0">
                <a:solidFill>
                  <a:schemeClr val="bg1">
                    <a:lumMod val="85000"/>
                  </a:schemeClr>
                </a:solidFill>
              </a:rPr>
              <a:t>But recent research on humans has shown that </a:t>
            </a:r>
            <a:r>
              <a:rPr lang="en-GB" b="1" dirty="0">
                <a:solidFill>
                  <a:schemeClr val="bg1">
                    <a:lumMod val="85000"/>
                  </a:schemeClr>
                </a:solidFill>
              </a:rPr>
              <a:t>infants are born knowing almost nothing</a:t>
            </a:r>
            <a:r>
              <a:rPr lang="en-GB" dirty="0">
                <a:solidFill>
                  <a:schemeClr val="bg1">
                    <a:lumMod val="85000"/>
                  </a:schemeClr>
                </a:solidFill>
              </a:rPr>
              <a:t> about the world. Other animals are born with a much greater range of instinctive perceptions and behaviours. </a:t>
            </a:r>
          </a:p>
          <a:p>
            <a:r>
              <a:rPr lang="en-GB" dirty="0">
                <a:solidFill>
                  <a:schemeClr val="bg1">
                    <a:lumMod val="85000"/>
                  </a:schemeClr>
                </a:solidFill>
              </a:rPr>
              <a:t>From this, we could build a working hypothesis that humans have evolved to acquire knowledge progressively from external sources, for example, by observation, by learning from our parents and teachers, and by the acquisition of skills. (nature vs nurture)</a:t>
            </a:r>
          </a:p>
          <a:p>
            <a:r>
              <a:rPr lang="en-GB" dirty="0"/>
              <a:t> Rational thinking is one of the skills humans are able to learn. It enables us extend our knowledge of the world into new areas.</a:t>
            </a:r>
          </a:p>
        </p:txBody>
      </p:sp>
    </p:spTree>
    <p:extLst>
      <p:ext uri="{BB962C8B-B14F-4D97-AF65-F5344CB8AC3E}">
        <p14:creationId xmlns:p14="http://schemas.microsoft.com/office/powerpoint/2010/main" val="182055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589-C9AC-CEC4-E06D-C71123FAEAF0}"/>
              </a:ext>
            </a:extLst>
          </p:cNvPr>
          <p:cNvSpPr>
            <a:spLocks noGrp="1"/>
          </p:cNvSpPr>
          <p:nvPr>
            <p:ph type="title"/>
          </p:nvPr>
        </p:nvSpPr>
        <p:spPr>
          <a:xfrm>
            <a:off x="838199" y="365125"/>
            <a:ext cx="10842523" cy="1325563"/>
          </a:xfrm>
        </p:spPr>
        <p:txBody>
          <a:bodyPr>
            <a:normAutofit fontScale="90000"/>
          </a:bodyPr>
          <a:lstStyle/>
          <a:p>
            <a:r>
              <a:rPr lang="en-GB" dirty="0"/>
              <a:t>Rational Thinking – </a:t>
            </a:r>
            <a:r>
              <a:rPr lang="en-GB" sz="4800" dirty="0"/>
              <a:t>Building a Structure of Beliefs</a:t>
            </a:r>
          </a:p>
        </p:txBody>
      </p:sp>
      <p:sp>
        <p:nvSpPr>
          <p:cNvPr id="3" name="Content Placeholder 2">
            <a:extLst>
              <a:ext uri="{FF2B5EF4-FFF2-40B4-BE49-F238E27FC236}">
                <a16:creationId xmlns:a16="http://schemas.microsoft.com/office/drawing/2014/main" id="{FD128ED3-3677-501F-ED1F-C802856BEF75}"/>
              </a:ext>
            </a:extLst>
          </p:cNvPr>
          <p:cNvSpPr>
            <a:spLocks noGrp="1"/>
          </p:cNvSpPr>
          <p:nvPr>
            <p:ph idx="1"/>
          </p:nvPr>
        </p:nvSpPr>
        <p:spPr/>
        <p:txBody>
          <a:bodyPr>
            <a:normAutofit/>
          </a:bodyPr>
          <a:lstStyle/>
          <a:p>
            <a:r>
              <a:rPr lang="en-GB" dirty="0"/>
              <a:t>Rational thinking is the process of constructing arguments from our beliefs. We call these beliefs ‘premises’ (sometimes premisses)</a:t>
            </a:r>
          </a:p>
        </p:txBody>
      </p:sp>
    </p:spTree>
    <p:extLst>
      <p:ext uri="{BB962C8B-B14F-4D97-AF65-F5344CB8AC3E}">
        <p14:creationId xmlns:p14="http://schemas.microsoft.com/office/powerpoint/2010/main" val="2740534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589-C9AC-CEC4-E06D-C71123FAEAF0}"/>
              </a:ext>
            </a:extLst>
          </p:cNvPr>
          <p:cNvSpPr>
            <a:spLocks noGrp="1"/>
          </p:cNvSpPr>
          <p:nvPr>
            <p:ph type="title"/>
          </p:nvPr>
        </p:nvSpPr>
        <p:spPr>
          <a:xfrm>
            <a:off x="838199" y="365125"/>
            <a:ext cx="10842523" cy="1325563"/>
          </a:xfrm>
        </p:spPr>
        <p:txBody>
          <a:bodyPr>
            <a:normAutofit fontScale="90000"/>
          </a:bodyPr>
          <a:lstStyle/>
          <a:p>
            <a:r>
              <a:rPr lang="en-GB" dirty="0"/>
              <a:t>Rational Thinking – </a:t>
            </a:r>
            <a:r>
              <a:rPr lang="en-GB" sz="4800" dirty="0"/>
              <a:t>Building a Structure of Beliefs</a:t>
            </a:r>
          </a:p>
        </p:txBody>
      </p:sp>
      <p:sp>
        <p:nvSpPr>
          <p:cNvPr id="3" name="Content Placeholder 2">
            <a:extLst>
              <a:ext uri="{FF2B5EF4-FFF2-40B4-BE49-F238E27FC236}">
                <a16:creationId xmlns:a16="http://schemas.microsoft.com/office/drawing/2014/main" id="{FD128ED3-3677-501F-ED1F-C802856BEF75}"/>
              </a:ext>
            </a:extLst>
          </p:cNvPr>
          <p:cNvSpPr>
            <a:spLocks noGrp="1"/>
          </p:cNvSpPr>
          <p:nvPr>
            <p:ph idx="1"/>
          </p:nvPr>
        </p:nvSpPr>
        <p:spPr/>
        <p:txBody>
          <a:bodyPr>
            <a:normAutofit/>
          </a:bodyPr>
          <a:lstStyle/>
          <a:p>
            <a:r>
              <a:rPr lang="en-GB" dirty="0">
                <a:solidFill>
                  <a:schemeClr val="bg2">
                    <a:lumMod val="75000"/>
                  </a:schemeClr>
                </a:solidFill>
              </a:rPr>
              <a:t>Rational thinking is the process of constructing arguments from our beliefs. We call these beliefs ‘premises’ (sometimes premisses)</a:t>
            </a:r>
          </a:p>
          <a:p>
            <a:r>
              <a:rPr lang="en-GB" dirty="0"/>
              <a:t>Sound premises are premises for which we can produce convincing evidence.</a:t>
            </a:r>
          </a:p>
        </p:txBody>
      </p:sp>
    </p:spTree>
    <p:extLst>
      <p:ext uri="{BB962C8B-B14F-4D97-AF65-F5344CB8AC3E}">
        <p14:creationId xmlns:p14="http://schemas.microsoft.com/office/powerpoint/2010/main" val="2612591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589-C9AC-CEC4-E06D-C71123FAEAF0}"/>
              </a:ext>
            </a:extLst>
          </p:cNvPr>
          <p:cNvSpPr>
            <a:spLocks noGrp="1"/>
          </p:cNvSpPr>
          <p:nvPr>
            <p:ph type="title"/>
          </p:nvPr>
        </p:nvSpPr>
        <p:spPr>
          <a:xfrm>
            <a:off x="838199" y="365125"/>
            <a:ext cx="10842523" cy="1325563"/>
          </a:xfrm>
        </p:spPr>
        <p:txBody>
          <a:bodyPr>
            <a:normAutofit fontScale="90000"/>
          </a:bodyPr>
          <a:lstStyle/>
          <a:p>
            <a:r>
              <a:rPr lang="en-GB" dirty="0"/>
              <a:t>Rational Thinking – </a:t>
            </a:r>
            <a:r>
              <a:rPr lang="en-GB" sz="4800" dirty="0"/>
              <a:t>Building a Structure of Beliefs</a:t>
            </a:r>
          </a:p>
        </p:txBody>
      </p:sp>
      <p:sp>
        <p:nvSpPr>
          <p:cNvPr id="3" name="Content Placeholder 2">
            <a:extLst>
              <a:ext uri="{FF2B5EF4-FFF2-40B4-BE49-F238E27FC236}">
                <a16:creationId xmlns:a16="http://schemas.microsoft.com/office/drawing/2014/main" id="{FD128ED3-3677-501F-ED1F-C802856BEF75}"/>
              </a:ext>
            </a:extLst>
          </p:cNvPr>
          <p:cNvSpPr>
            <a:spLocks noGrp="1"/>
          </p:cNvSpPr>
          <p:nvPr>
            <p:ph idx="1"/>
          </p:nvPr>
        </p:nvSpPr>
        <p:spPr/>
        <p:txBody>
          <a:bodyPr>
            <a:normAutofit/>
          </a:bodyPr>
          <a:lstStyle/>
          <a:p>
            <a:r>
              <a:rPr lang="en-GB" dirty="0">
                <a:solidFill>
                  <a:schemeClr val="bg2">
                    <a:lumMod val="75000"/>
                  </a:schemeClr>
                </a:solidFill>
              </a:rPr>
              <a:t>Rational thinking is the process of constructing arguments from our beliefs. We call these beliefs ‘premises’ (sometimes premisses)</a:t>
            </a:r>
          </a:p>
          <a:p>
            <a:r>
              <a:rPr lang="en-GB" dirty="0">
                <a:solidFill>
                  <a:schemeClr val="bg2">
                    <a:lumMod val="75000"/>
                  </a:schemeClr>
                </a:solidFill>
              </a:rPr>
              <a:t>Sound premises are premises for which we can produce convincing evidence.</a:t>
            </a:r>
          </a:p>
          <a:p>
            <a:r>
              <a:rPr lang="en-GB" dirty="0"/>
              <a:t>A sound premise can also be independent of physical evidence (say the definition of a geometric shape like a triangle)</a:t>
            </a:r>
          </a:p>
        </p:txBody>
      </p:sp>
    </p:spTree>
    <p:extLst>
      <p:ext uri="{BB962C8B-B14F-4D97-AF65-F5344CB8AC3E}">
        <p14:creationId xmlns:p14="http://schemas.microsoft.com/office/powerpoint/2010/main" val="163070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589-C9AC-CEC4-E06D-C71123FAEAF0}"/>
              </a:ext>
            </a:extLst>
          </p:cNvPr>
          <p:cNvSpPr>
            <a:spLocks noGrp="1"/>
          </p:cNvSpPr>
          <p:nvPr>
            <p:ph type="title"/>
          </p:nvPr>
        </p:nvSpPr>
        <p:spPr>
          <a:xfrm>
            <a:off x="838199" y="365125"/>
            <a:ext cx="10842523" cy="1325563"/>
          </a:xfrm>
        </p:spPr>
        <p:txBody>
          <a:bodyPr>
            <a:normAutofit fontScale="90000"/>
          </a:bodyPr>
          <a:lstStyle/>
          <a:p>
            <a:r>
              <a:rPr lang="en-GB" dirty="0"/>
              <a:t>Rational Thinking – </a:t>
            </a:r>
            <a:r>
              <a:rPr lang="en-GB" sz="4800" dirty="0"/>
              <a:t>Building a Structure of Beliefs</a:t>
            </a:r>
          </a:p>
        </p:txBody>
      </p:sp>
      <p:sp>
        <p:nvSpPr>
          <p:cNvPr id="3" name="Content Placeholder 2">
            <a:extLst>
              <a:ext uri="{FF2B5EF4-FFF2-40B4-BE49-F238E27FC236}">
                <a16:creationId xmlns:a16="http://schemas.microsoft.com/office/drawing/2014/main" id="{FD128ED3-3677-501F-ED1F-C802856BEF75}"/>
              </a:ext>
            </a:extLst>
          </p:cNvPr>
          <p:cNvSpPr>
            <a:spLocks noGrp="1"/>
          </p:cNvSpPr>
          <p:nvPr>
            <p:ph idx="1"/>
          </p:nvPr>
        </p:nvSpPr>
        <p:spPr/>
        <p:txBody>
          <a:bodyPr>
            <a:normAutofit/>
          </a:bodyPr>
          <a:lstStyle/>
          <a:p>
            <a:r>
              <a:rPr lang="en-GB" dirty="0">
                <a:solidFill>
                  <a:schemeClr val="bg2">
                    <a:lumMod val="75000"/>
                  </a:schemeClr>
                </a:solidFill>
              </a:rPr>
              <a:t>Rational thinking is the process of constructing arguments from our beliefs. We call these beliefs ‘premises’ (sometimes premisses)</a:t>
            </a:r>
          </a:p>
          <a:p>
            <a:r>
              <a:rPr lang="en-GB" dirty="0">
                <a:solidFill>
                  <a:schemeClr val="bg2">
                    <a:lumMod val="75000"/>
                  </a:schemeClr>
                </a:solidFill>
              </a:rPr>
              <a:t>Sound premises are premises for which we can produce convincing evidence.</a:t>
            </a:r>
          </a:p>
          <a:p>
            <a:r>
              <a:rPr lang="en-GB" dirty="0">
                <a:solidFill>
                  <a:schemeClr val="bg2">
                    <a:lumMod val="75000"/>
                  </a:schemeClr>
                </a:solidFill>
              </a:rPr>
              <a:t>A sound premise can also be independent of evidence (say the definition of a geometric shape like a triangle)</a:t>
            </a:r>
          </a:p>
          <a:p>
            <a:r>
              <a:rPr lang="en-GB" dirty="0"/>
              <a:t>The definition underpinning the premise must be agreed by all parties before the argument can be made. (otherwise, the discussion will always come back to that definition).</a:t>
            </a:r>
          </a:p>
        </p:txBody>
      </p:sp>
    </p:spTree>
    <p:extLst>
      <p:ext uri="{BB962C8B-B14F-4D97-AF65-F5344CB8AC3E}">
        <p14:creationId xmlns:p14="http://schemas.microsoft.com/office/powerpoint/2010/main" val="23350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589-C9AC-CEC4-E06D-C71123FAEAF0}"/>
              </a:ext>
            </a:extLst>
          </p:cNvPr>
          <p:cNvSpPr>
            <a:spLocks noGrp="1"/>
          </p:cNvSpPr>
          <p:nvPr>
            <p:ph type="title"/>
          </p:nvPr>
        </p:nvSpPr>
        <p:spPr>
          <a:xfrm>
            <a:off x="838199" y="365125"/>
            <a:ext cx="10842523" cy="1325563"/>
          </a:xfrm>
        </p:spPr>
        <p:txBody>
          <a:bodyPr>
            <a:normAutofit fontScale="90000"/>
          </a:bodyPr>
          <a:lstStyle/>
          <a:p>
            <a:r>
              <a:rPr lang="en-GB" dirty="0"/>
              <a:t>Rational Thinking – </a:t>
            </a:r>
            <a:r>
              <a:rPr lang="en-GB" sz="4800" dirty="0"/>
              <a:t>Building a Structure of Beliefs</a:t>
            </a:r>
          </a:p>
        </p:txBody>
      </p:sp>
      <p:sp>
        <p:nvSpPr>
          <p:cNvPr id="3" name="Content Placeholder 2">
            <a:extLst>
              <a:ext uri="{FF2B5EF4-FFF2-40B4-BE49-F238E27FC236}">
                <a16:creationId xmlns:a16="http://schemas.microsoft.com/office/drawing/2014/main" id="{FD128ED3-3677-501F-ED1F-C802856BEF75}"/>
              </a:ext>
            </a:extLst>
          </p:cNvPr>
          <p:cNvSpPr>
            <a:spLocks noGrp="1"/>
          </p:cNvSpPr>
          <p:nvPr>
            <p:ph idx="1"/>
          </p:nvPr>
        </p:nvSpPr>
        <p:spPr/>
        <p:txBody>
          <a:bodyPr>
            <a:normAutofit fontScale="92500" lnSpcReduction="10000"/>
          </a:bodyPr>
          <a:lstStyle/>
          <a:p>
            <a:r>
              <a:rPr lang="en-GB" dirty="0">
                <a:solidFill>
                  <a:schemeClr val="bg2">
                    <a:lumMod val="75000"/>
                  </a:schemeClr>
                </a:solidFill>
              </a:rPr>
              <a:t>Rational thinking is the process of constructing arguments from our beliefs. We call these beliefs ‘premises’ (sometimes premisses)</a:t>
            </a:r>
          </a:p>
          <a:p>
            <a:r>
              <a:rPr lang="en-GB" dirty="0">
                <a:solidFill>
                  <a:schemeClr val="bg2">
                    <a:lumMod val="75000"/>
                  </a:schemeClr>
                </a:solidFill>
              </a:rPr>
              <a:t>Sound premises are premises for which we can produce convincing evidence.</a:t>
            </a:r>
          </a:p>
          <a:p>
            <a:r>
              <a:rPr lang="en-GB" dirty="0">
                <a:solidFill>
                  <a:schemeClr val="bg2">
                    <a:lumMod val="75000"/>
                  </a:schemeClr>
                </a:solidFill>
              </a:rPr>
              <a:t>A sound premise can also be independent of evidence (say the definition of a geometric shape like a triangle)</a:t>
            </a:r>
          </a:p>
          <a:p>
            <a:r>
              <a:rPr lang="en-GB" dirty="0">
                <a:solidFill>
                  <a:schemeClr val="bg2">
                    <a:lumMod val="75000"/>
                  </a:schemeClr>
                </a:solidFill>
              </a:rPr>
              <a:t>The definition underpinning the premise must be agreed by all parties before the argument can be made. (otherwise, the discussion will always come back to that definition).</a:t>
            </a:r>
          </a:p>
          <a:p>
            <a:r>
              <a:rPr lang="en-GB" dirty="0"/>
              <a:t>A sound premise can be one for which levels of certainty are established. But it need not have absolute certainty.</a:t>
            </a:r>
          </a:p>
        </p:txBody>
      </p:sp>
    </p:spTree>
    <p:extLst>
      <p:ext uri="{BB962C8B-B14F-4D97-AF65-F5344CB8AC3E}">
        <p14:creationId xmlns:p14="http://schemas.microsoft.com/office/powerpoint/2010/main" val="353896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a:xfrm>
            <a:off x="425302" y="365125"/>
            <a:ext cx="11344940" cy="1325563"/>
          </a:xfrm>
        </p:spPr>
        <p:txBody>
          <a:bodyPr/>
          <a:lstStyle/>
          <a:p>
            <a:r>
              <a:rPr lang="en-GB" dirty="0"/>
              <a:t>Rational Thinking – Handling Uncertainty</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497958" y="1027906"/>
            <a:ext cx="10515600" cy="5236534"/>
          </a:xfrm>
        </p:spPr>
        <p:txBody>
          <a:bodyPr>
            <a:normAutofit lnSpcReduction="10000"/>
          </a:bodyPr>
          <a:lstStyle/>
          <a:p>
            <a:pPr marL="0" indent="0">
              <a:buNone/>
            </a:pPr>
            <a:endParaRPr lang="en-GB" sz="3600" dirty="0"/>
          </a:p>
          <a:p>
            <a:pPr marL="0" indent="0">
              <a:buNone/>
            </a:pPr>
            <a:r>
              <a:rPr lang="en-GB" sz="3600" dirty="0"/>
              <a:t>John Locke proposed that we can only know things to a certain level of probability, and we should take these probabilities into account when building our arguments. Here are some statements:</a:t>
            </a:r>
          </a:p>
          <a:p>
            <a:pPr marL="514350" indent="-514350">
              <a:buAutoNum type="arabicPeriod"/>
            </a:pPr>
            <a:r>
              <a:rPr lang="en-GB" dirty="0"/>
              <a:t>There is a nose on my face.</a:t>
            </a:r>
          </a:p>
          <a:p>
            <a:pPr marL="514350" indent="-514350">
              <a:buAutoNum type="arabicPeriod"/>
            </a:pPr>
            <a:r>
              <a:rPr lang="en-GB" dirty="0"/>
              <a:t>If an object is a triangle, it is not a square.</a:t>
            </a:r>
          </a:p>
          <a:p>
            <a:pPr marL="514350" indent="-514350">
              <a:buAutoNum type="arabicPeriod"/>
            </a:pPr>
            <a:r>
              <a:rPr lang="en-GB" dirty="0"/>
              <a:t>When I spin a £1 coin, it will land on heads.</a:t>
            </a:r>
          </a:p>
          <a:p>
            <a:pPr marL="514350" indent="-514350">
              <a:buAutoNum type="arabicPeriod"/>
            </a:pPr>
            <a:r>
              <a:rPr lang="en-GB" dirty="0"/>
              <a:t>The sun is 150 million kilometres from Earth.</a:t>
            </a:r>
          </a:p>
          <a:p>
            <a:pPr marL="514350" indent="-514350">
              <a:buAutoNum type="arabicPeriod"/>
            </a:pPr>
            <a:r>
              <a:rPr lang="en-GB" dirty="0"/>
              <a:t>Justice will be done in an English court. </a:t>
            </a:r>
          </a:p>
          <a:p>
            <a:pPr marL="0" indent="0">
              <a:buNone/>
            </a:pPr>
            <a:r>
              <a:rPr lang="en-GB" dirty="0"/>
              <a:t>For each of these things, what is the probability that it is true?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7408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9298-BD42-1181-BA9E-FC22AB57713A}"/>
              </a:ext>
            </a:extLst>
          </p:cNvPr>
          <p:cNvSpPr>
            <a:spLocks noGrp="1"/>
          </p:cNvSpPr>
          <p:nvPr>
            <p:ph type="title"/>
          </p:nvPr>
        </p:nvSpPr>
        <p:spPr/>
        <p:txBody>
          <a:bodyPr anchor="ctr">
            <a:normAutofit/>
          </a:bodyPr>
          <a:lstStyle/>
          <a:p>
            <a:r>
              <a:rPr lang="en-GB" sz="4800" dirty="0"/>
              <a:t>What is Philosophy? Two descriptions</a:t>
            </a:r>
          </a:p>
        </p:txBody>
      </p:sp>
      <p:sp>
        <p:nvSpPr>
          <p:cNvPr id="49" name="Content Placeholder 2">
            <a:extLst>
              <a:ext uri="{FF2B5EF4-FFF2-40B4-BE49-F238E27FC236}">
                <a16:creationId xmlns:a16="http://schemas.microsoft.com/office/drawing/2014/main" id="{973A4B09-B09D-87F6-C927-D3D449A9CCC3}"/>
              </a:ext>
            </a:extLst>
          </p:cNvPr>
          <p:cNvSpPr>
            <a:spLocks noGrp="1"/>
          </p:cNvSpPr>
          <p:nvPr>
            <p:ph idx="1"/>
          </p:nvPr>
        </p:nvSpPr>
        <p:spPr/>
        <p:txBody>
          <a:bodyPr anchor="ctr">
            <a:normAutofit/>
          </a:bodyPr>
          <a:lstStyle/>
          <a:p>
            <a:r>
              <a:rPr lang="en-GB" sz="3600" dirty="0">
                <a:solidFill>
                  <a:schemeClr val="bg2">
                    <a:lumMod val="75000"/>
                  </a:schemeClr>
                </a:solidFill>
              </a:rPr>
              <a:t>Thinking about thinking (</a:t>
            </a:r>
            <a:r>
              <a:rPr lang="en-GB" sz="3600" i="1" dirty="0">
                <a:solidFill>
                  <a:schemeClr val="bg2">
                    <a:lumMod val="75000"/>
                  </a:schemeClr>
                </a:solidFill>
              </a:rPr>
              <a:t>second order thinking</a:t>
            </a:r>
            <a:r>
              <a:rPr lang="en-GB" sz="3600" dirty="0">
                <a:solidFill>
                  <a:schemeClr val="bg2">
                    <a:lumMod val="75000"/>
                  </a:schemeClr>
                </a:solidFill>
              </a:rPr>
              <a:t>)</a:t>
            </a:r>
          </a:p>
          <a:p>
            <a:pPr marL="0" indent="0">
              <a:buNone/>
            </a:pPr>
            <a:endParaRPr lang="en-GB" sz="3600" dirty="0"/>
          </a:p>
          <a:p>
            <a:r>
              <a:rPr lang="en-GB" sz="3600" dirty="0"/>
              <a:t>Rationally critical thinking of a more or less systematic kind about the general nature of the world (</a:t>
            </a:r>
            <a:r>
              <a:rPr lang="en-GB" sz="3200" i="1" dirty="0"/>
              <a:t>metaphysics or theory of existence</a:t>
            </a:r>
            <a:r>
              <a:rPr lang="en-GB" sz="3600" dirty="0"/>
              <a:t>), the justification of belief (</a:t>
            </a:r>
            <a:r>
              <a:rPr lang="en-GB" sz="3200" i="1" dirty="0"/>
              <a:t>epistemology or theory of knowledge</a:t>
            </a:r>
            <a:r>
              <a:rPr lang="en-GB" sz="3600" dirty="0"/>
              <a:t>), and the conduct of life (</a:t>
            </a:r>
            <a:r>
              <a:rPr lang="en-GB" sz="3200" i="1" dirty="0"/>
              <a:t>ethics or theory of value</a:t>
            </a:r>
            <a:r>
              <a:rPr lang="en-GB" sz="3600" dirty="0"/>
              <a:t>).</a:t>
            </a:r>
          </a:p>
        </p:txBody>
      </p:sp>
    </p:spTree>
    <p:extLst>
      <p:ext uri="{BB962C8B-B14F-4D97-AF65-F5344CB8AC3E}">
        <p14:creationId xmlns:p14="http://schemas.microsoft.com/office/powerpoint/2010/main" val="308391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214-2BA3-10EC-90AF-9F41B30102C2}"/>
              </a:ext>
            </a:extLst>
          </p:cNvPr>
          <p:cNvSpPr>
            <a:spLocks noGrp="1"/>
          </p:cNvSpPr>
          <p:nvPr>
            <p:ph type="title"/>
          </p:nvPr>
        </p:nvSpPr>
        <p:spPr>
          <a:xfrm>
            <a:off x="425302" y="365125"/>
            <a:ext cx="11344940" cy="1325563"/>
          </a:xfrm>
        </p:spPr>
        <p:txBody>
          <a:bodyPr/>
          <a:lstStyle/>
          <a:p>
            <a:r>
              <a:rPr lang="en-GB" dirty="0"/>
              <a:t>Rational Thinking – Handling Uncertainty</a:t>
            </a:r>
          </a:p>
        </p:txBody>
      </p:sp>
      <p:sp>
        <p:nvSpPr>
          <p:cNvPr id="3" name="Content Placeholder 2">
            <a:extLst>
              <a:ext uri="{FF2B5EF4-FFF2-40B4-BE49-F238E27FC236}">
                <a16:creationId xmlns:a16="http://schemas.microsoft.com/office/drawing/2014/main" id="{2C7C43A9-3F20-CF0D-8A71-FBEC448BD665}"/>
              </a:ext>
            </a:extLst>
          </p:cNvPr>
          <p:cNvSpPr>
            <a:spLocks noGrp="1"/>
          </p:cNvSpPr>
          <p:nvPr>
            <p:ph idx="1"/>
          </p:nvPr>
        </p:nvSpPr>
        <p:spPr>
          <a:xfrm>
            <a:off x="497958" y="1027906"/>
            <a:ext cx="10515600" cy="5236534"/>
          </a:xfrm>
        </p:spPr>
        <p:txBody>
          <a:bodyPr>
            <a:normAutofit lnSpcReduction="10000"/>
          </a:bodyPr>
          <a:lstStyle/>
          <a:p>
            <a:pPr marL="0" indent="0">
              <a:buNone/>
            </a:pPr>
            <a:endParaRPr lang="en-GB" sz="3600" dirty="0"/>
          </a:p>
          <a:p>
            <a:pPr marL="0" indent="0">
              <a:buNone/>
            </a:pPr>
            <a:r>
              <a:rPr lang="en-GB" sz="3600" dirty="0"/>
              <a:t>John Locke proposed that we can only know things to a certain level of probability, and we should take these probabilities into account when building our arguments. Here are some statements:</a:t>
            </a:r>
          </a:p>
          <a:p>
            <a:pPr marL="514350" indent="-514350">
              <a:buAutoNum type="arabicPeriod"/>
            </a:pPr>
            <a:r>
              <a:rPr lang="en-GB" dirty="0"/>
              <a:t>There is a nose on my face.</a:t>
            </a:r>
          </a:p>
          <a:p>
            <a:pPr marL="514350" indent="-514350">
              <a:buAutoNum type="arabicPeriod"/>
            </a:pPr>
            <a:r>
              <a:rPr lang="en-GB" dirty="0"/>
              <a:t>If an object is a triangle, it is not a square.</a:t>
            </a:r>
          </a:p>
          <a:p>
            <a:pPr marL="514350" indent="-514350">
              <a:buAutoNum type="arabicPeriod"/>
            </a:pPr>
            <a:r>
              <a:rPr lang="en-GB" dirty="0"/>
              <a:t>When I spin a £1 coin, it will land on heads.</a:t>
            </a:r>
          </a:p>
          <a:p>
            <a:pPr marL="514350" indent="-514350">
              <a:buAutoNum type="arabicPeriod"/>
            </a:pPr>
            <a:r>
              <a:rPr lang="en-GB" dirty="0">
                <a:solidFill>
                  <a:srgbClr val="FF0000"/>
                </a:solidFill>
              </a:rPr>
              <a:t>The sun is 150 million kilometres from Earth.</a:t>
            </a:r>
          </a:p>
          <a:p>
            <a:pPr marL="514350" indent="-514350">
              <a:buAutoNum type="arabicPeriod"/>
            </a:pPr>
            <a:r>
              <a:rPr lang="en-GB" dirty="0"/>
              <a:t>Justice will be done in an English court. </a:t>
            </a:r>
          </a:p>
          <a:p>
            <a:pPr marL="0" indent="0">
              <a:buNone/>
            </a:pPr>
            <a:r>
              <a:rPr lang="en-GB" dirty="0"/>
              <a:t>For each of these things, what is the probability that it is true?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1079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89F9-A4E3-E92E-62BC-1E2A4A2179D3}"/>
              </a:ext>
            </a:extLst>
          </p:cNvPr>
          <p:cNvSpPr>
            <a:spLocks noGrp="1"/>
          </p:cNvSpPr>
          <p:nvPr>
            <p:ph type="title"/>
          </p:nvPr>
        </p:nvSpPr>
        <p:spPr/>
        <p:txBody>
          <a:bodyPr/>
          <a:lstStyle/>
          <a:p>
            <a:r>
              <a:rPr lang="en-GB" dirty="0"/>
              <a:t>Rational Thinking – Handling Uncertainty</a:t>
            </a:r>
          </a:p>
        </p:txBody>
      </p:sp>
      <p:sp>
        <p:nvSpPr>
          <p:cNvPr id="3" name="Content Placeholder 2">
            <a:extLst>
              <a:ext uri="{FF2B5EF4-FFF2-40B4-BE49-F238E27FC236}">
                <a16:creationId xmlns:a16="http://schemas.microsoft.com/office/drawing/2014/main" id="{3B6CBA29-2D0A-342C-6D75-21001BB3731B}"/>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GB" dirty="0"/>
              <a:t>I have an important job interview in Edinburgh tomorrow at 2pm</a:t>
            </a:r>
          </a:p>
          <a:p>
            <a:pPr marL="0" indent="0">
              <a:buNone/>
            </a:pPr>
            <a:endParaRPr lang="en-GB" dirty="0"/>
          </a:p>
          <a:p>
            <a:r>
              <a:rPr lang="en-GB" sz="2400" dirty="0"/>
              <a:t>I need to catch a train at 8 am, I will start at 7.30. There is a 5% chance that a traffic jam will stop me catching the train.</a:t>
            </a:r>
          </a:p>
          <a:p>
            <a:r>
              <a:rPr lang="en-GB" sz="2400" dirty="0"/>
              <a:t>I am changing trains at 11am. There is a 10% chance that the train will arrive too late to make the connection.</a:t>
            </a:r>
          </a:p>
          <a:p>
            <a:r>
              <a:rPr lang="en-GB" sz="2400" dirty="0"/>
              <a:t>The connecting train always leaves on time, but there is a 20% chance it will arrive too late for me to catch a taxi to the employer’s offices.</a:t>
            </a:r>
          </a:p>
          <a:p>
            <a:endParaRPr lang="en-GB" sz="2400" dirty="0"/>
          </a:p>
          <a:p>
            <a:pPr marL="0" indent="0">
              <a:buNone/>
            </a:pPr>
            <a:r>
              <a:rPr lang="en-GB" dirty="0"/>
              <a:t>What are my chances of arriving on time?</a:t>
            </a:r>
          </a:p>
          <a:p>
            <a:pPr marL="0" indent="0">
              <a:buNone/>
            </a:pPr>
            <a:r>
              <a:rPr lang="en-GB" dirty="0"/>
              <a:t> </a:t>
            </a:r>
          </a:p>
        </p:txBody>
      </p:sp>
    </p:spTree>
    <p:extLst>
      <p:ext uri="{BB962C8B-B14F-4D97-AF65-F5344CB8AC3E}">
        <p14:creationId xmlns:p14="http://schemas.microsoft.com/office/powerpoint/2010/main" val="2057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89F9-A4E3-E92E-62BC-1E2A4A2179D3}"/>
              </a:ext>
            </a:extLst>
          </p:cNvPr>
          <p:cNvSpPr>
            <a:spLocks noGrp="1"/>
          </p:cNvSpPr>
          <p:nvPr>
            <p:ph type="title"/>
          </p:nvPr>
        </p:nvSpPr>
        <p:spPr/>
        <p:txBody>
          <a:bodyPr/>
          <a:lstStyle/>
          <a:p>
            <a:r>
              <a:rPr lang="en-GB" dirty="0"/>
              <a:t>Rational Thinking – Handling Uncertainty</a:t>
            </a:r>
          </a:p>
        </p:txBody>
      </p:sp>
      <p:sp>
        <p:nvSpPr>
          <p:cNvPr id="3" name="Content Placeholder 2">
            <a:extLst>
              <a:ext uri="{FF2B5EF4-FFF2-40B4-BE49-F238E27FC236}">
                <a16:creationId xmlns:a16="http://schemas.microsoft.com/office/drawing/2014/main" id="{3B6CBA29-2D0A-342C-6D75-21001BB3731B}"/>
              </a:ext>
            </a:extLst>
          </p:cNvPr>
          <p:cNvSpPr>
            <a:spLocks noGrp="1"/>
          </p:cNvSpPr>
          <p:nvPr>
            <p:ph idx="1"/>
          </p:nvPr>
        </p:nvSpPr>
        <p:spPr>
          <a:xfrm>
            <a:off x="838200" y="1825625"/>
            <a:ext cx="10515600" cy="4351338"/>
          </a:xfrm>
        </p:spPr>
        <p:txBody>
          <a:bodyPr>
            <a:normAutofit lnSpcReduction="10000"/>
          </a:bodyPr>
          <a:lstStyle/>
          <a:p>
            <a:r>
              <a:rPr lang="en-GB" sz="2400" dirty="0">
                <a:solidFill>
                  <a:schemeClr val="tx1">
                    <a:lumMod val="50000"/>
                    <a:lumOff val="50000"/>
                  </a:schemeClr>
                </a:solidFill>
              </a:rPr>
              <a:t>I have an important job interview in Edinburgh tomorrow at 2pm</a:t>
            </a:r>
          </a:p>
          <a:p>
            <a:r>
              <a:rPr lang="en-GB" sz="2400" dirty="0">
                <a:solidFill>
                  <a:schemeClr val="tx1">
                    <a:lumMod val="50000"/>
                    <a:lumOff val="50000"/>
                  </a:schemeClr>
                </a:solidFill>
              </a:rPr>
              <a:t>I need to catch a train at 8 am, I will start at 7.30. There is a 5% chance that a traffic jam will stop me catching the train.</a:t>
            </a:r>
          </a:p>
          <a:p>
            <a:r>
              <a:rPr lang="en-GB" sz="2400" dirty="0">
                <a:solidFill>
                  <a:schemeClr val="tx1">
                    <a:lumMod val="50000"/>
                    <a:lumOff val="50000"/>
                  </a:schemeClr>
                </a:solidFill>
              </a:rPr>
              <a:t>I am changing trains at 11am. There is a 10% chance that the train will arrive too late to make the connection.</a:t>
            </a:r>
          </a:p>
          <a:p>
            <a:r>
              <a:rPr lang="en-GB" sz="2400" dirty="0">
                <a:solidFill>
                  <a:schemeClr val="tx1">
                    <a:lumMod val="50000"/>
                    <a:lumOff val="50000"/>
                  </a:schemeClr>
                </a:solidFill>
              </a:rPr>
              <a:t>The connecting train always leaves on time, but there is a 20% chance it will arrive too late for me to catch a taxi to the employer’s offices.</a:t>
            </a:r>
          </a:p>
          <a:p>
            <a:pPr marL="0" indent="0">
              <a:buNone/>
            </a:pPr>
            <a:r>
              <a:rPr lang="en-GB" dirty="0"/>
              <a:t>What are my chances of arriving on time?</a:t>
            </a:r>
          </a:p>
          <a:p>
            <a:pPr marL="0" indent="0">
              <a:buNone/>
            </a:pPr>
            <a:r>
              <a:rPr lang="en-GB" dirty="0"/>
              <a:t> </a:t>
            </a:r>
            <a:r>
              <a:rPr lang="en-GB" dirty="0">
                <a:solidFill>
                  <a:srgbClr val="FF0000"/>
                </a:solidFill>
              </a:rPr>
              <a:t>Probability = 95% x 90% x 80% = 68%</a:t>
            </a:r>
          </a:p>
          <a:p>
            <a:pPr marL="0" indent="0">
              <a:buNone/>
            </a:pPr>
            <a:r>
              <a:rPr lang="en-GB" dirty="0">
                <a:solidFill>
                  <a:srgbClr val="FF0000"/>
                </a:solidFill>
              </a:rPr>
              <a:t>Arguments work the in same way - small uncertainties in the premises accumulate rapidly to make the arguments increasingly unsound.</a:t>
            </a:r>
          </a:p>
          <a:p>
            <a:endParaRPr lang="en-GB" dirty="0"/>
          </a:p>
        </p:txBody>
      </p:sp>
    </p:spTree>
    <p:extLst>
      <p:ext uri="{BB962C8B-B14F-4D97-AF65-F5344CB8AC3E}">
        <p14:creationId xmlns:p14="http://schemas.microsoft.com/office/powerpoint/2010/main" val="303556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872E-4FA4-E925-0389-7889FA5A58AD}"/>
              </a:ext>
            </a:extLst>
          </p:cNvPr>
          <p:cNvSpPr>
            <a:spLocks noGrp="1"/>
          </p:cNvSpPr>
          <p:nvPr>
            <p:ph type="title"/>
          </p:nvPr>
        </p:nvSpPr>
        <p:spPr/>
        <p:txBody>
          <a:bodyPr/>
          <a:lstStyle/>
          <a:p>
            <a:r>
              <a:rPr lang="en-GB" dirty="0"/>
              <a:t>Rational Thinking – Constructing an Argument</a:t>
            </a:r>
          </a:p>
        </p:txBody>
      </p:sp>
      <p:sp>
        <p:nvSpPr>
          <p:cNvPr id="3" name="Content Placeholder 2">
            <a:extLst>
              <a:ext uri="{FF2B5EF4-FFF2-40B4-BE49-F238E27FC236}">
                <a16:creationId xmlns:a16="http://schemas.microsoft.com/office/drawing/2014/main" id="{13BCA353-F703-EBDB-88CE-0E460991CD37}"/>
              </a:ext>
            </a:extLst>
          </p:cNvPr>
          <p:cNvSpPr>
            <a:spLocks noGrp="1"/>
          </p:cNvSpPr>
          <p:nvPr>
            <p:ph idx="1"/>
          </p:nvPr>
        </p:nvSpPr>
        <p:spPr>
          <a:xfrm>
            <a:off x="838200" y="1520456"/>
            <a:ext cx="10515600" cy="4837814"/>
          </a:xfrm>
        </p:spPr>
        <p:txBody>
          <a:bodyPr>
            <a:normAutofit fontScale="92500" lnSpcReduction="10000"/>
          </a:bodyPr>
          <a:lstStyle/>
          <a:p>
            <a:pPr marL="0" indent="0">
              <a:buNone/>
            </a:pPr>
            <a:r>
              <a:rPr lang="en-GB" b="0" i="0" dirty="0">
                <a:solidFill>
                  <a:srgbClr val="000000"/>
                </a:solidFill>
                <a:effectLst/>
                <a:latin typeface="Tahoma" panose="020B0604030504040204" pitchFamily="34" charset="0"/>
              </a:rPr>
              <a:t>In philosophy and logic, an argument is a series of statements typically used to persuade someone of something, or to present reasons for accepting a conclusion. Example:</a:t>
            </a:r>
          </a:p>
          <a:p>
            <a:pPr marL="0" indent="0">
              <a:buNone/>
            </a:pPr>
            <a:endParaRPr lang="en-GB" dirty="0">
              <a:solidFill>
                <a:srgbClr val="000000"/>
              </a:solidFill>
              <a:latin typeface="Tahoma" panose="020B0604030504040204" pitchFamily="34" charset="0"/>
            </a:endParaRPr>
          </a:p>
          <a:p>
            <a:r>
              <a:rPr lang="en-GB" dirty="0">
                <a:solidFill>
                  <a:srgbClr val="000000"/>
                </a:solidFill>
                <a:latin typeface="Tahoma" panose="020B0604030504040204" pitchFamily="34" charset="0"/>
              </a:rPr>
              <a:t>Mammals give birth to live young (</a:t>
            </a:r>
            <a:r>
              <a:rPr lang="en-GB" dirty="0">
                <a:solidFill>
                  <a:srgbClr val="FF0000"/>
                </a:solidFill>
                <a:latin typeface="Tahoma" panose="020B0604030504040204" pitchFamily="34" charset="0"/>
              </a:rPr>
              <a:t>Premise</a:t>
            </a:r>
            <a:r>
              <a:rPr lang="en-GB" dirty="0">
                <a:solidFill>
                  <a:srgbClr val="000000"/>
                </a:solidFill>
                <a:latin typeface="Tahoma" panose="020B0604030504040204" pitchFamily="34" charset="0"/>
              </a:rPr>
              <a:t>)</a:t>
            </a:r>
          </a:p>
          <a:p>
            <a:r>
              <a:rPr lang="en-GB" dirty="0">
                <a:solidFill>
                  <a:srgbClr val="000000"/>
                </a:solidFill>
                <a:latin typeface="Tahoma" panose="020B0604030504040204" pitchFamily="34" charset="0"/>
              </a:rPr>
              <a:t>Cats are mammals (</a:t>
            </a:r>
            <a:r>
              <a:rPr lang="en-GB" dirty="0">
                <a:solidFill>
                  <a:srgbClr val="FF0000"/>
                </a:solidFill>
                <a:latin typeface="Tahoma" panose="020B0604030504040204" pitchFamily="34" charset="0"/>
              </a:rPr>
              <a:t>Premise</a:t>
            </a:r>
            <a:r>
              <a:rPr lang="en-GB" dirty="0">
                <a:solidFill>
                  <a:srgbClr val="000000"/>
                </a:solidFill>
                <a:latin typeface="Tahoma" panose="020B0604030504040204" pitchFamily="34" charset="0"/>
              </a:rPr>
              <a:t>)</a:t>
            </a:r>
          </a:p>
          <a:p>
            <a:r>
              <a:rPr lang="en-GB" dirty="0">
                <a:solidFill>
                  <a:srgbClr val="000000"/>
                </a:solidFill>
                <a:latin typeface="Tahoma" panose="020B0604030504040204" pitchFamily="34" charset="0"/>
              </a:rPr>
              <a:t>Therefore (</a:t>
            </a:r>
            <a:r>
              <a:rPr lang="en-GB" dirty="0">
                <a:solidFill>
                  <a:srgbClr val="FF0000"/>
                </a:solidFill>
                <a:latin typeface="Tahoma" panose="020B0604030504040204" pitchFamily="34" charset="0"/>
              </a:rPr>
              <a:t>Logical connector</a:t>
            </a:r>
            <a:r>
              <a:rPr lang="en-GB" dirty="0">
                <a:solidFill>
                  <a:srgbClr val="000000"/>
                </a:solidFill>
                <a:latin typeface="Tahoma" panose="020B0604030504040204" pitchFamily="34" charset="0"/>
              </a:rPr>
              <a:t>) cats give birth to live young (</a:t>
            </a:r>
            <a:r>
              <a:rPr lang="en-GB" dirty="0">
                <a:solidFill>
                  <a:srgbClr val="FF0000"/>
                </a:solidFill>
                <a:latin typeface="Tahoma" panose="020B0604030504040204" pitchFamily="34" charset="0"/>
              </a:rPr>
              <a:t>Conclusion</a:t>
            </a:r>
            <a:r>
              <a:rPr lang="en-GB" dirty="0">
                <a:solidFill>
                  <a:srgbClr val="000000"/>
                </a:solidFill>
                <a:latin typeface="Tahoma" panose="020B0604030504040204" pitchFamily="34" charset="0"/>
              </a:rPr>
              <a:t>)</a:t>
            </a:r>
          </a:p>
          <a:p>
            <a:pPr marL="0" indent="0">
              <a:buNone/>
            </a:pPr>
            <a:endParaRPr lang="en-GB" dirty="0">
              <a:solidFill>
                <a:srgbClr val="000000"/>
              </a:solidFill>
              <a:latin typeface="Tahoma" panose="020B0604030504040204" pitchFamily="34" charset="0"/>
            </a:endParaRPr>
          </a:p>
          <a:p>
            <a:r>
              <a:rPr lang="en-GB" dirty="0">
                <a:solidFill>
                  <a:srgbClr val="000000"/>
                </a:solidFill>
                <a:latin typeface="Tahoma" panose="020B0604030504040204" pitchFamily="34" charset="0"/>
              </a:rPr>
              <a:t>This argument is both </a:t>
            </a:r>
            <a:r>
              <a:rPr lang="en-GB" b="1" dirty="0">
                <a:solidFill>
                  <a:srgbClr val="000000"/>
                </a:solidFill>
                <a:latin typeface="Tahoma" panose="020B0604030504040204" pitchFamily="34" charset="0"/>
              </a:rPr>
              <a:t>valid</a:t>
            </a:r>
            <a:r>
              <a:rPr lang="en-GB" dirty="0">
                <a:solidFill>
                  <a:srgbClr val="000000"/>
                </a:solidFill>
                <a:latin typeface="Tahoma" panose="020B0604030504040204" pitchFamily="34" charset="0"/>
              </a:rPr>
              <a:t> and </a:t>
            </a:r>
            <a:r>
              <a:rPr lang="en-GB" b="1" dirty="0">
                <a:solidFill>
                  <a:srgbClr val="000000"/>
                </a:solidFill>
                <a:latin typeface="Tahoma" panose="020B0604030504040204" pitchFamily="34" charset="0"/>
              </a:rPr>
              <a:t>sound. </a:t>
            </a:r>
            <a:r>
              <a:rPr lang="en-GB" dirty="0">
                <a:solidFill>
                  <a:srgbClr val="000000"/>
                </a:solidFill>
                <a:latin typeface="Tahoma" panose="020B0604030504040204" pitchFamily="34" charset="0"/>
              </a:rPr>
              <a:t>It is valid because it is constructed in a logical form, and it is sound because its premises are true.</a:t>
            </a:r>
            <a:endParaRPr lang="en-GB" dirty="0"/>
          </a:p>
        </p:txBody>
      </p:sp>
    </p:spTree>
    <p:extLst>
      <p:ext uri="{BB962C8B-B14F-4D97-AF65-F5344CB8AC3E}">
        <p14:creationId xmlns:p14="http://schemas.microsoft.com/office/powerpoint/2010/main" val="374952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872E-4FA4-E925-0389-7889FA5A58AD}"/>
              </a:ext>
            </a:extLst>
          </p:cNvPr>
          <p:cNvSpPr>
            <a:spLocks noGrp="1"/>
          </p:cNvSpPr>
          <p:nvPr>
            <p:ph type="title"/>
          </p:nvPr>
        </p:nvSpPr>
        <p:spPr/>
        <p:txBody>
          <a:bodyPr/>
          <a:lstStyle/>
          <a:p>
            <a:r>
              <a:rPr lang="en-GB" dirty="0"/>
              <a:t>Rational Thinking – Constructing an Argument</a:t>
            </a:r>
          </a:p>
        </p:txBody>
      </p:sp>
      <p:sp>
        <p:nvSpPr>
          <p:cNvPr id="3" name="Content Placeholder 2">
            <a:extLst>
              <a:ext uri="{FF2B5EF4-FFF2-40B4-BE49-F238E27FC236}">
                <a16:creationId xmlns:a16="http://schemas.microsoft.com/office/drawing/2014/main" id="{13BCA353-F703-EBDB-88CE-0E460991CD37}"/>
              </a:ext>
            </a:extLst>
          </p:cNvPr>
          <p:cNvSpPr>
            <a:spLocks noGrp="1"/>
          </p:cNvSpPr>
          <p:nvPr>
            <p:ph idx="1"/>
          </p:nvPr>
        </p:nvSpPr>
        <p:spPr>
          <a:xfrm>
            <a:off x="838200" y="1520456"/>
            <a:ext cx="10515600" cy="4837814"/>
          </a:xfrm>
        </p:spPr>
        <p:txBody>
          <a:bodyPr>
            <a:normAutofit/>
          </a:bodyPr>
          <a:lstStyle/>
          <a:p>
            <a:pPr marL="0" indent="0">
              <a:buNone/>
            </a:pPr>
            <a:r>
              <a:rPr lang="en-GB" dirty="0">
                <a:solidFill>
                  <a:srgbClr val="000000"/>
                </a:solidFill>
                <a:latin typeface="Tahoma" panose="020B0604030504040204" pitchFamily="34" charset="0"/>
              </a:rPr>
              <a:t>What about this argument?</a:t>
            </a:r>
          </a:p>
          <a:p>
            <a:endParaRPr lang="en-GB" dirty="0">
              <a:solidFill>
                <a:srgbClr val="000000"/>
              </a:solidFill>
              <a:latin typeface="Tahoma" panose="020B0604030504040204" pitchFamily="34" charset="0"/>
            </a:endParaRPr>
          </a:p>
          <a:p>
            <a:r>
              <a:rPr lang="en-GB" dirty="0">
                <a:solidFill>
                  <a:srgbClr val="000000"/>
                </a:solidFill>
                <a:latin typeface="Tahoma" panose="020B0604030504040204" pitchFamily="34" charset="0"/>
              </a:rPr>
              <a:t>Mammals are the only animals which give birth to live young (</a:t>
            </a:r>
            <a:r>
              <a:rPr lang="en-GB" dirty="0">
                <a:solidFill>
                  <a:srgbClr val="FF0000"/>
                </a:solidFill>
                <a:latin typeface="Tahoma" panose="020B0604030504040204" pitchFamily="34" charset="0"/>
              </a:rPr>
              <a:t>Premise</a:t>
            </a:r>
            <a:r>
              <a:rPr lang="en-GB" dirty="0">
                <a:solidFill>
                  <a:srgbClr val="000000"/>
                </a:solidFill>
                <a:latin typeface="Tahoma" panose="020B0604030504040204" pitchFamily="34" charset="0"/>
              </a:rPr>
              <a:t>)</a:t>
            </a:r>
          </a:p>
          <a:p>
            <a:r>
              <a:rPr lang="en-GB" dirty="0">
                <a:solidFill>
                  <a:srgbClr val="000000"/>
                </a:solidFill>
                <a:latin typeface="Tahoma" panose="020B0604030504040204" pitchFamily="34" charset="0"/>
              </a:rPr>
              <a:t>Sea horses give birth to live young (</a:t>
            </a:r>
            <a:r>
              <a:rPr lang="en-GB" dirty="0">
                <a:solidFill>
                  <a:srgbClr val="FF0000"/>
                </a:solidFill>
                <a:latin typeface="Tahoma" panose="020B0604030504040204" pitchFamily="34" charset="0"/>
              </a:rPr>
              <a:t>Premise</a:t>
            </a:r>
            <a:r>
              <a:rPr lang="en-GB" dirty="0">
                <a:solidFill>
                  <a:srgbClr val="000000"/>
                </a:solidFill>
                <a:latin typeface="Tahoma" panose="020B0604030504040204" pitchFamily="34" charset="0"/>
              </a:rPr>
              <a:t>)</a:t>
            </a:r>
          </a:p>
          <a:p>
            <a:r>
              <a:rPr lang="en-GB" dirty="0">
                <a:solidFill>
                  <a:srgbClr val="000000"/>
                </a:solidFill>
                <a:latin typeface="Tahoma" panose="020B0604030504040204" pitchFamily="34" charset="0"/>
              </a:rPr>
              <a:t>Therefore (</a:t>
            </a:r>
            <a:r>
              <a:rPr lang="en-GB" dirty="0">
                <a:solidFill>
                  <a:srgbClr val="FF0000"/>
                </a:solidFill>
                <a:latin typeface="Tahoma" panose="020B0604030504040204" pitchFamily="34" charset="0"/>
              </a:rPr>
              <a:t>Logical connector</a:t>
            </a:r>
            <a:r>
              <a:rPr lang="en-GB" dirty="0">
                <a:solidFill>
                  <a:srgbClr val="000000"/>
                </a:solidFill>
                <a:latin typeface="Tahoma" panose="020B0604030504040204" pitchFamily="34" charset="0"/>
              </a:rPr>
              <a:t>) sea horses are mammals. (</a:t>
            </a:r>
            <a:r>
              <a:rPr lang="en-GB" dirty="0">
                <a:solidFill>
                  <a:srgbClr val="FF0000"/>
                </a:solidFill>
                <a:latin typeface="Tahoma" panose="020B0604030504040204" pitchFamily="34" charset="0"/>
              </a:rPr>
              <a:t>Conclusion</a:t>
            </a:r>
            <a:r>
              <a:rPr lang="en-GB" dirty="0">
                <a:solidFill>
                  <a:srgbClr val="000000"/>
                </a:solidFill>
                <a:latin typeface="Tahoma" panose="020B0604030504040204" pitchFamily="34" charset="0"/>
              </a:rPr>
              <a:t>)</a:t>
            </a:r>
          </a:p>
          <a:p>
            <a:pPr marL="0" indent="0">
              <a:buNone/>
            </a:pPr>
            <a:endParaRPr lang="en-GB" dirty="0">
              <a:solidFill>
                <a:srgbClr val="000000"/>
              </a:solidFill>
              <a:latin typeface="Tahoma" panose="020B0604030504040204" pitchFamily="34" charset="0"/>
            </a:endParaRPr>
          </a:p>
        </p:txBody>
      </p:sp>
    </p:spTree>
    <p:extLst>
      <p:ext uri="{BB962C8B-B14F-4D97-AF65-F5344CB8AC3E}">
        <p14:creationId xmlns:p14="http://schemas.microsoft.com/office/powerpoint/2010/main" val="1200590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872E-4FA4-E925-0389-7889FA5A58AD}"/>
              </a:ext>
            </a:extLst>
          </p:cNvPr>
          <p:cNvSpPr>
            <a:spLocks noGrp="1"/>
          </p:cNvSpPr>
          <p:nvPr>
            <p:ph type="title"/>
          </p:nvPr>
        </p:nvSpPr>
        <p:spPr/>
        <p:txBody>
          <a:bodyPr/>
          <a:lstStyle/>
          <a:p>
            <a:r>
              <a:rPr lang="en-GB" dirty="0"/>
              <a:t>Rational Thinking – Constructing an Argument</a:t>
            </a:r>
          </a:p>
        </p:txBody>
      </p:sp>
      <p:sp>
        <p:nvSpPr>
          <p:cNvPr id="3" name="Content Placeholder 2">
            <a:extLst>
              <a:ext uri="{FF2B5EF4-FFF2-40B4-BE49-F238E27FC236}">
                <a16:creationId xmlns:a16="http://schemas.microsoft.com/office/drawing/2014/main" id="{13BCA353-F703-EBDB-88CE-0E460991CD37}"/>
              </a:ext>
            </a:extLst>
          </p:cNvPr>
          <p:cNvSpPr>
            <a:spLocks noGrp="1"/>
          </p:cNvSpPr>
          <p:nvPr>
            <p:ph idx="1"/>
          </p:nvPr>
        </p:nvSpPr>
        <p:spPr>
          <a:xfrm>
            <a:off x="838200" y="1520456"/>
            <a:ext cx="10515600" cy="4837814"/>
          </a:xfrm>
        </p:spPr>
        <p:txBody>
          <a:bodyPr>
            <a:normAutofit/>
          </a:bodyPr>
          <a:lstStyle/>
          <a:p>
            <a:pPr marL="0" indent="0">
              <a:buNone/>
            </a:pPr>
            <a:r>
              <a:rPr lang="en-GB" dirty="0">
                <a:solidFill>
                  <a:srgbClr val="000000"/>
                </a:solidFill>
                <a:latin typeface="Tahoma" panose="020B0604030504040204" pitchFamily="34" charset="0"/>
              </a:rPr>
              <a:t>What about this argument?</a:t>
            </a:r>
          </a:p>
          <a:p>
            <a:endParaRPr lang="en-GB" dirty="0">
              <a:solidFill>
                <a:schemeClr val="tx1">
                  <a:lumMod val="50000"/>
                  <a:lumOff val="50000"/>
                </a:schemeClr>
              </a:solidFill>
              <a:latin typeface="Tahoma" panose="020B0604030504040204" pitchFamily="34" charset="0"/>
            </a:endParaRPr>
          </a:p>
          <a:p>
            <a:r>
              <a:rPr lang="en-GB" dirty="0">
                <a:solidFill>
                  <a:schemeClr val="tx1">
                    <a:lumMod val="50000"/>
                    <a:lumOff val="50000"/>
                  </a:schemeClr>
                </a:solidFill>
                <a:latin typeface="Tahoma" panose="020B0604030504040204" pitchFamily="34" charset="0"/>
              </a:rPr>
              <a:t>Mammals are the only animals which give birth to live young (Premise)</a:t>
            </a:r>
          </a:p>
          <a:p>
            <a:r>
              <a:rPr lang="en-GB" dirty="0">
                <a:solidFill>
                  <a:schemeClr val="tx1">
                    <a:lumMod val="50000"/>
                    <a:lumOff val="50000"/>
                  </a:schemeClr>
                </a:solidFill>
                <a:latin typeface="Tahoma" panose="020B0604030504040204" pitchFamily="34" charset="0"/>
              </a:rPr>
              <a:t>Sea horses give birth to live young (Premise)</a:t>
            </a:r>
          </a:p>
          <a:p>
            <a:r>
              <a:rPr lang="en-GB" dirty="0">
                <a:solidFill>
                  <a:schemeClr val="tx1">
                    <a:lumMod val="50000"/>
                    <a:lumOff val="50000"/>
                  </a:schemeClr>
                </a:solidFill>
                <a:latin typeface="Tahoma" panose="020B0604030504040204" pitchFamily="34" charset="0"/>
              </a:rPr>
              <a:t>Therefore (Logical connector) sea horses are mammals. (Conclusion)</a:t>
            </a:r>
          </a:p>
          <a:p>
            <a:pPr marL="0" indent="0">
              <a:buNone/>
            </a:pPr>
            <a:endParaRPr lang="en-GB" dirty="0">
              <a:solidFill>
                <a:srgbClr val="000000"/>
              </a:solidFill>
              <a:latin typeface="Tahoma" panose="020B0604030504040204" pitchFamily="34" charset="0"/>
            </a:endParaRPr>
          </a:p>
          <a:p>
            <a:r>
              <a:rPr lang="en-GB" dirty="0">
                <a:solidFill>
                  <a:srgbClr val="000000"/>
                </a:solidFill>
                <a:latin typeface="Tahoma" panose="020B0604030504040204" pitchFamily="34" charset="0"/>
              </a:rPr>
              <a:t>This argument is </a:t>
            </a:r>
            <a:r>
              <a:rPr lang="en-GB" b="1" dirty="0">
                <a:solidFill>
                  <a:srgbClr val="000000"/>
                </a:solidFill>
                <a:latin typeface="Tahoma" panose="020B0604030504040204" pitchFamily="34" charset="0"/>
              </a:rPr>
              <a:t>valid</a:t>
            </a:r>
            <a:r>
              <a:rPr lang="en-GB" dirty="0">
                <a:solidFill>
                  <a:srgbClr val="000000"/>
                </a:solidFill>
                <a:latin typeface="Tahoma" panose="020B0604030504040204" pitchFamily="34" charset="0"/>
              </a:rPr>
              <a:t> it is correctly structured, but it is </a:t>
            </a:r>
            <a:r>
              <a:rPr lang="en-GB" b="1" dirty="0">
                <a:solidFill>
                  <a:srgbClr val="000000"/>
                </a:solidFill>
                <a:latin typeface="Tahoma" panose="020B0604030504040204" pitchFamily="34" charset="0"/>
              </a:rPr>
              <a:t>unsound</a:t>
            </a:r>
            <a:r>
              <a:rPr lang="en-GB" dirty="0">
                <a:solidFill>
                  <a:srgbClr val="000000"/>
                </a:solidFill>
                <a:latin typeface="Tahoma" panose="020B0604030504040204" pitchFamily="34" charset="0"/>
              </a:rPr>
              <a:t> because one premise is incorrect.</a:t>
            </a:r>
            <a:endParaRPr lang="en-GB" dirty="0"/>
          </a:p>
        </p:txBody>
      </p:sp>
    </p:spTree>
    <p:extLst>
      <p:ext uri="{BB962C8B-B14F-4D97-AF65-F5344CB8AC3E}">
        <p14:creationId xmlns:p14="http://schemas.microsoft.com/office/powerpoint/2010/main" val="1864832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872E-4FA4-E925-0389-7889FA5A58AD}"/>
              </a:ext>
            </a:extLst>
          </p:cNvPr>
          <p:cNvSpPr>
            <a:spLocks noGrp="1"/>
          </p:cNvSpPr>
          <p:nvPr>
            <p:ph type="title"/>
          </p:nvPr>
        </p:nvSpPr>
        <p:spPr/>
        <p:txBody>
          <a:bodyPr/>
          <a:lstStyle/>
          <a:p>
            <a:r>
              <a:rPr lang="en-GB" dirty="0"/>
              <a:t>Rational Thinking – Constructing an Argument</a:t>
            </a:r>
          </a:p>
        </p:txBody>
      </p:sp>
      <p:sp>
        <p:nvSpPr>
          <p:cNvPr id="3" name="Content Placeholder 2">
            <a:extLst>
              <a:ext uri="{FF2B5EF4-FFF2-40B4-BE49-F238E27FC236}">
                <a16:creationId xmlns:a16="http://schemas.microsoft.com/office/drawing/2014/main" id="{13BCA353-F703-EBDB-88CE-0E460991CD37}"/>
              </a:ext>
            </a:extLst>
          </p:cNvPr>
          <p:cNvSpPr>
            <a:spLocks noGrp="1"/>
          </p:cNvSpPr>
          <p:nvPr>
            <p:ph idx="1"/>
          </p:nvPr>
        </p:nvSpPr>
        <p:spPr>
          <a:xfrm>
            <a:off x="838200" y="1520456"/>
            <a:ext cx="10515600" cy="4837814"/>
          </a:xfrm>
        </p:spPr>
        <p:txBody>
          <a:bodyPr>
            <a:normAutofit/>
          </a:bodyPr>
          <a:lstStyle/>
          <a:p>
            <a:pPr marL="0" indent="0">
              <a:buNone/>
            </a:pPr>
            <a:r>
              <a:rPr lang="en-GB" sz="3200" dirty="0"/>
              <a:t>Here is an argument</a:t>
            </a:r>
            <a:r>
              <a:rPr lang="en-GB" dirty="0"/>
              <a:t>:</a:t>
            </a:r>
          </a:p>
          <a:p>
            <a:r>
              <a:rPr lang="en-GB" dirty="0"/>
              <a:t>Artificial intelligence is in many respects superior to human intelligence.</a:t>
            </a:r>
          </a:p>
          <a:p>
            <a:r>
              <a:rPr lang="en-GB" dirty="0"/>
              <a:t>Human intelligence cannot match the speed and efficiency of artificial intelligence.</a:t>
            </a:r>
          </a:p>
          <a:p>
            <a:pPr algn="just"/>
            <a:r>
              <a:rPr lang="en-GB" dirty="0"/>
              <a:t>In the world economy, machines which are fast and efficient will replace slower and less efficient humans. (Tractors, JCBs, Robots) </a:t>
            </a:r>
          </a:p>
          <a:p>
            <a:r>
              <a:rPr lang="en-GB" dirty="0"/>
              <a:t>Therefore, artificial intelligence will soon replace human intelligence.</a:t>
            </a:r>
          </a:p>
          <a:p>
            <a:pPr marL="0" indent="0">
              <a:buNone/>
            </a:pPr>
            <a:r>
              <a:rPr lang="en-GB" sz="3200" dirty="0"/>
              <a:t>This is a valid argument but are its premises sound?</a:t>
            </a:r>
          </a:p>
        </p:txBody>
      </p:sp>
    </p:spTree>
    <p:extLst>
      <p:ext uri="{BB962C8B-B14F-4D97-AF65-F5344CB8AC3E}">
        <p14:creationId xmlns:p14="http://schemas.microsoft.com/office/powerpoint/2010/main" val="3078584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872E-4FA4-E925-0389-7889FA5A58AD}"/>
              </a:ext>
            </a:extLst>
          </p:cNvPr>
          <p:cNvSpPr>
            <a:spLocks noGrp="1"/>
          </p:cNvSpPr>
          <p:nvPr>
            <p:ph type="title"/>
          </p:nvPr>
        </p:nvSpPr>
        <p:spPr/>
        <p:txBody>
          <a:bodyPr/>
          <a:lstStyle/>
          <a:p>
            <a:r>
              <a:rPr lang="en-GB" dirty="0"/>
              <a:t>Rational Thinking – Constructing an Argument</a:t>
            </a:r>
          </a:p>
        </p:txBody>
      </p:sp>
      <p:sp>
        <p:nvSpPr>
          <p:cNvPr id="3" name="Content Placeholder 2">
            <a:extLst>
              <a:ext uri="{FF2B5EF4-FFF2-40B4-BE49-F238E27FC236}">
                <a16:creationId xmlns:a16="http://schemas.microsoft.com/office/drawing/2014/main" id="{13BCA353-F703-EBDB-88CE-0E460991CD37}"/>
              </a:ext>
            </a:extLst>
          </p:cNvPr>
          <p:cNvSpPr>
            <a:spLocks noGrp="1"/>
          </p:cNvSpPr>
          <p:nvPr>
            <p:ph idx="1"/>
          </p:nvPr>
        </p:nvSpPr>
        <p:spPr>
          <a:xfrm>
            <a:off x="838200" y="1520456"/>
            <a:ext cx="10515600" cy="4837814"/>
          </a:xfrm>
        </p:spPr>
        <p:txBody>
          <a:bodyPr>
            <a:normAutofit fontScale="92500" lnSpcReduction="10000"/>
          </a:bodyPr>
          <a:lstStyle/>
          <a:p>
            <a:pPr marL="0" indent="0">
              <a:buNone/>
            </a:pPr>
            <a:r>
              <a:rPr lang="en-GB" sz="3200" dirty="0"/>
              <a:t>Most arguments fail to convince because </a:t>
            </a:r>
            <a:r>
              <a:rPr lang="en-GB" sz="3200" b="1" dirty="0"/>
              <a:t>the premises are not agreed or properly defined. </a:t>
            </a:r>
            <a:r>
              <a:rPr lang="en-GB" sz="3200" dirty="0"/>
              <a:t>Here’s an example</a:t>
            </a:r>
            <a:r>
              <a:rPr lang="en-GB" dirty="0"/>
              <a:t>:</a:t>
            </a:r>
          </a:p>
          <a:p>
            <a:r>
              <a:rPr lang="en-GB" dirty="0"/>
              <a:t>Artificial intelligence is in many respects superior to human intelligence. </a:t>
            </a:r>
            <a:r>
              <a:rPr lang="en-GB" dirty="0">
                <a:solidFill>
                  <a:srgbClr val="FF0000"/>
                </a:solidFill>
              </a:rPr>
              <a:t>(Define intelligence, what are the ‘many respects’?) </a:t>
            </a:r>
          </a:p>
          <a:p>
            <a:r>
              <a:rPr lang="en-GB" dirty="0"/>
              <a:t>Human intelligence cannot match the speed and efficiency of artificial intelligence. </a:t>
            </a:r>
            <a:r>
              <a:rPr lang="en-GB" dirty="0">
                <a:solidFill>
                  <a:srgbClr val="FF0000"/>
                </a:solidFill>
              </a:rPr>
              <a:t>(Which aspects of human and machine intelligence are being cited here?)</a:t>
            </a:r>
            <a:endParaRPr lang="en-GB" dirty="0"/>
          </a:p>
          <a:p>
            <a:r>
              <a:rPr lang="en-GB" dirty="0"/>
              <a:t>In the world economy, machines which are fast and efficient replace slower and less efficient humans. (Tractors, JCB’s, Robots)</a:t>
            </a:r>
          </a:p>
          <a:p>
            <a:r>
              <a:rPr lang="en-GB" dirty="0"/>
              <a:t>Therefore, artificial intelligence will replace human intelligence.</a:t>
            </a:r>
          </a:p>
          <a:p>
            <a:pPr marL="0" indent="0" algn="ctr">
              <a:buNone/>
            </a:pPr>
            <a:r>
              <a:rPr lang="en-GB" sz="3000" b="1" dirty="0"/>
              <a:t>NO PHILOSOPHER COULD ADDRESS THIS ARGUMENT AS IT IS PRESENTED.</a:t>
            </a:r>
          </a:p>
        </p:txBody>
      </p:sp>
    </p:spTree>
    <p:extLst>
      <p:ext uri="{BB962C8B-B14F-4D97-AF65-F5344CB8AC3E}">
        <p14:creationId xmlns:p14="http://schemas.microsoft.com/office/powerpoint/2010/main" val="4116723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4267-CAF6-B6D1-05B1-B51708D9BB7A}"/>
              </a:ext>
            </a:extLst>
          </p:cNvPr>
          <p:cNvSpPr>
            <a:spLocks noGrp="1"/>
          </p:cNvSpPr>
          <p:nvPr>
            <p:ph type="title"/>
          </p:nvPr>
        </p:nvSpPr>
        <p:spPr/>
        <p:txBody>
          <a:bodyPr/>
          <a:lstStyle/>
          <a:p>
            <a:r>
              <a:rPr lang="en-GB" dirty="0"/>
              <a:t>Rational Thinking</a:t>
            </a:r>
          </a:p>
        </p:txBody>
      </p:sp>
      <p:sp>
        <p:nvSpPr>
          <p:cNvPr id="3" name="Content Placeholder 2">
            <a:extLst>
              <a:ext uri="{FF2B5EF4-FFF2-40B4-BE49-F238E27FC236}">
                <a16:creationId xmlns:a16="http://schemas.microsoft.com/office/drawing/2014/main" id="{01E511EE-71C0-16AC-2218-BDCDF13F8BCE}"/>
              </a:ext>
            </a:extLst>
          </p:cNvPr>
          <p:cNvSpPr>
            <a:spLocks noGrp="1"/>
          </p:cNvSpPr>
          <p:nvPr>
            <p:ph idx="1"/>
          </p:nvPr>
        </p:nvSpPr>
        <p:spPr/>
        <p:txBody>
          <a:bodyPr>
            <a:normAutofit fontScale="85000" lnSpcReduction="10000"/>
          </a:bodyPr>
          <a:lstStyle/>
          <a:p>
            <a:pPr marL="0" indent="0">
              <a:buNone/>
            </a:pPr>
            <a:r>
              <a:rPr lang="en-GB" dirty="0"/>
              <a:t>Here are some statements:</a:t>
            </a:r>
          </a:p>
          <a:p>
            <a:pPr marL="0" indent="0">
              <a:buNone/>
            </a:pPr>
            <a:endParaRPr lang="en-GB" dirty="0"/>
          </a:p>
          <a:p>
            <a:pPr marL="514350" indent="-514350">
              <a:buFont typeface="+mj-lt"/>
              <a:buAutoNum type="arabicPeriod"/>
            </a:pPr>
            <a:r>
              <a:rPr lang="en-GB" dirty="0"/>
              <a:t>No one has ever returned from the dead:</a:t>
            </a:r>
          </a:p>
          <a:p>
            <a:pPr marL="514350" indent="-514350">
              <a:buFont typeface="+mj-lt"/>
              <a:buAutoNum type="arabicPeriod"/>
            </a:pPr>
            <a:r>
              <a:rPr lang="en-GB" dirty="0"/>
              <a:t>No one ever will return from the dead.</a:t>
            </a:r>
          </a:p>
          <a:p>
            <a:pPr marL="514350" indent="-514350">
              <a:buFont typeface="+mj-lt"/>
              <a:buAutoNum type="arabicPeriod"/>
            </a:pPr>
            <a:r>
              <a:rPr lang="en-GB" dirty="0"/>
              <a:t>If you accidentally expose your film, the photos won’t come out.  Your photos haven’t come out, therefore you have accidentally exposed your film.</a:t>
            </a:r>
          </a:p>
          <a:p>
            <a:pPr marL="514350" indent="-514350">
              <a:buFont typeface="+mj-lt"/>
              <a:buAutoNum type="arabicPeriod"/>
            </a:pPr>
            <a:r>
              <a:rPr lang="en-GB" dirty="0"/>
              <a:t>All p’s are p’s.</a:t>
            </a:r>
          </a:p>
          <a:p>
            <a:pPr marL="514350" indent="-514350">
              <a:buFont typeface="+mj-lt"/>
              <a:buAutoNum type="arabicPeriod"/>
            </a:pPr>
            <a:r>
              <a:rPr lang="en-GB" dirty="0"/>
              <a:t>If all p’s are q’s, then all q’s are p’s.</a:t>
            </a:r>
          </a:p>
          <a:p>
            <a:pPr marL="514350" indent="-514350">
              <a:buFont typeface="+mj-lt"/>
              <a:buAutoNum type="arabicPeriod"/>
            </a:pPr>
            <a:endParaRPr lang="en-GB" dirty="0"/>
          </a:p>
          <a:p>
            <a:pPr marL="0" indent="0">
              <a:buNone/>
            </a:pPr>
            <a:r>
              <a:rPr lang="en-GB" dirty="0"/>
              <a:t>Which of the above statements are certain, which are false, which are highly probable and which are questionable?</a:t>
            </a:r>
          </a:p>
        </p:txBody>
      </p:sp>
    </p:spTree>
    <p:extLst>
      <p:ext uri="{BB962C8B-B14F-4D97-AF65-F5344CB8AC3E}">
        <p14:creationId xmlns:p14="http://schemas.microsoft.com/office/powerpoint/2010/main" val="596787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E24C-C328-C593-B0CA-859A806A45E9}"/>
              </a:ext>
            </a:extLst>
          </p:cNvPr>
          <p:cNvSpPr>
            <a:spLocks noGrp="1"/>
          </p:cNvSpPr>
          <p:nvPr>
            <p:ph type="title"/>
          </p:nvPr>
        </p:nvSpPr>
        <p:spPr/>
        <p:txBody>
          <a:bodyPr/>
          <a:lstStyle/>
          <a:p>
            <a:r>
              <a:rPr lang="en-GB" dirty="0"/>
              <a:t>Rational Thinking</a:t>
            </a:r>
          </a:p>
        </p:txBody>
      </p:sp>
      <p:sp>
        <p:nvSpPr>
          <p:cNvPr id="3" name="Content Placeholder 2">
            <a:extLst>
              <a:ext uri="{FF2B5EF4-FFF2-40B4-BE49-F238E27FC236}">
                <a16:creationId xmlns:a16="http://schemas.microsoft.com/office/drawing/2014/main" id="{57C823E3-3F0C-8A03-BA2C-B0881E37DEA5}"/>
              </a:ext>
            </a:extLst>
          </p:cNvPr>
          <p:cNvSpPr>
            <a:spLocks noGrp="1"/>
          </p:cNvSpPr>
          <p:nvPr>
            <p:ph idx="1"/>
          </p:nvPr>
        </p:nvSpPr>
        <p:spPr/>
        <p:txBody>
          <a:bodyPr>
            <a:normAutofit fontScale="92500" lnSpcReduction="10000"/>
          </a:bodyPr>
          <a:lstStyle/>
          <a:p>
            <a:pPr marL="0" indent="0">
              <a:buNone/>
            </a:pPr>
            <a:r>
              <a:rPr lang="en-GB" dirty="0"/>
              <a:t>1 &amp; 2. Just because we are told nobody has ever returned from the dead, doesn’t mean that nobody ever has or will. However, we have plenty of evidence for it. It’s a good working hypothesis. It is highly probable.</a:t>
            </a:r>
          </a:p>
          <a:p>
            <a:pPr marL="0" indent="0">
              <a:buNone/>
            </a:pPr>
            <a:r>
              <a:rPr lang="en-GB" dirty="0"/>
              <a:t>3. Second statement. Photos may fail to come out for any number of reasons; film exposure is just one of them. We cannot trust the statement.</a:t>
            </a:r>
          </a:p>
          <a:p>
            <a:pPr marL="0" indent="0">
              <a:buNone/>
            </a:pPr>
            <a:r>
              <a:rPr lang="en-GB" dirty="0"/>
              <a:t>4. True. The basis of logic is the tautology.</a:t>
            </a:r>
          </a:p>
          <a:p>
            <a:pPr marL="0" indent="0">
              <a:buNone/>
            </a:pPr>
            <a:r>
              <a:rPr lang="en-GB" dirty="0"/>
              <a:t>5. The final statement is false. Example ‘if all Siamese (p’s) are cats (q’s), then all cats (q’s) are Siamese (p’s).” This is an example of a </a:t>
            </a:r>
            <a:r>
              <a:rPr lang="en-GB" b="1" dirty="0"/>
              <a:t>logical process</a:t>
            </a:r>
            <a:r>
              <a:rPr lang="en-GB" dirty="0"/>
              <a:t>. The logical words in the sentence are ‘if’ we have this ‘then’ that will follow.</a:t>
            </a:r>
          </a:p>
          <a:p>
            <a:pPr marL="0" indent="0">
              <a:buNone/>
            </a:pPr>
            <a:r>
              <a:rPr lang="en-GB" dirty="0"/>
              <a:t>Logic is a mode of reasoning, which, when applied correctly, we can trust.  It is taught at a foundation level in most philosophy courses.</a:t>
            </a:r>
          </a:p>
          <a:p>
            <a:endParaRPr lang="en-GB" dirty="0"/>
          </a:p>
        </p:txBody>
      </p:sp>
    </p:spTree>
    <p:extLst>
      <p:ext uri="{BB962C8B-B14F-4D97-AF65-F5344CB8AC3E}">
        <p14:creationId xmlns:p14="http://schemas.microsoft.com/office/powerpoint/2010/main" val="339158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D18-98AD-A6F0-F464-61B805E5AE9C}"/>
              </a:ext>
            </a:extLst>
          </p:cNvPr>
          <p:cNvSpPr>
            <a:spLocks noGrp="1"/>
          </p:cNvSpPr>
          <p:nvPr>
            <p:ph type="title"/>
          </p:nvPr>
        </p:nvSpPr>
        <p:spPr/>
        <p:txBody>
          <a:bodyPr/>
          <a:lstStyle/>
          <a:p>
            <a:r>
              <a:rPr lang="en-GB" dirty="0"/>
              <a:t>Some philosophical subjects</a:t>
            </a:r>
          </a:p>
        </p:txBody>
      </p:sp>
      <p:sp>
        <p:nvSpPr>
          <p:cNvPr id="3" name="Content Placeholder 2">
            <a:extLst>
              <a:ext uri="{FF2B5EF4-FFF2-40B4-BE49-F238E27FC236}">
                <a16:creationId xmlns:a16="http://schemas.microsoft.com/office/drawing/2014/main" id="{B89BC1E5-ED57-113A-EE80-6EF2E84F33D3}"/>
              </a:ext>
            </a:extLst>
          </p:cNvPr>
          <p:cNvSpPr>
            <a:spLocks noGrp="1"/>
          </p:cNvSpPr>
          <p:nvPr>
            <p:ph idx="1"/>
          </p:nvPr>
        </p:nvSpPr>
        <p:spPr/>
        <p:txBody>
          <a:bodyPr>
            <a:normAutofit lnSpcReduction="10000"/>
          </a:bodyPr>
          <a:lstStyle/>
          <a:p>
            <a:r>
              <a:rPr lang="en-GB" sz="3200" dirty="0"/>
              <a:t>Metaphysics: whilst we have an everyday understanding of what we encounter, are there deeper interpretations of these observed phenomena which could explain our existence? </a:t>
            </a:r>
            <a:r>
              <a:rPr lang="en-GB" sz="3200" dirty="0">
                <a:solidFill>
                  <a:srgbClr val="FF0000"/>
                </a:solidFill>
              </a:rPr>
              <a:t>(</a:t>
            </a:r>
            <a:r>
              <a:rPr lang="en-GB" sz="3200" i="1" dirty="0">
                <a:solidFill>
                  <a:srgbClr val="FF0000"/>
                </a:solidFill>
              </a:rPr>
              <a:t>Reduction</a:t>
            </a:r>
            <a:r>
              <a:rPr lang="en-GB" sz="3200" dirty="0">
                <a:solidFill>
                  <a:srgbClr val="FF0000"/>
                </a:solidFill>
              </a:rPr>
              <a:t>)</a:t>
            </a:r>
          </a:p>
          <a:p>
            <a:r>
              <a:rPr lang="en-GB" sz="3200" dirty="0"/>
              <a:t>Epistemology: What is it to think? What is knowledge?</a:t>
            </a:r>
          </a:p>
          <a:p>
            <a:r>
              <a:rPr lang="en-GB" sz="3200" dirty="0"/>
              <a:t>Ethics: How should a person live in himself? </a:t>
            </a:r>
            <a:r>
              <a:rPr lang="en-GB" sz="3200" dirty="0">
                <a:solidFill>
                  <a:srgbClr val="FF0000"/>
                </a:solidFill>
              </a:rPr>
              <a:t>(</a:t>
            </a:r>
            <a:r>
              <a:rPr lang="en-GB" sz="3200" i="1" dirty="0">
                <a:solidFill>
                  <a:srgbClr val="FF0000"/>
                </a:solidFill>
              </a:rPr>
              <a:t>virtue ethics</a:t>
            </a:r>
            <a:r>
              <a:rPr lang="en-GB" sz="3200" dirty="0">
                <a:solidFill>
                  <a:srgbClr val="FF0000"/>
                </a:solidFill>
              </a:rPr>
              <a:t>) </a:t>
            </a:r>
            <a:r>
              <a:rPr lang="en-GB" sz="3200" dirty="0"/>
              <a:t>and within society? </a:t>
            </a:r>
            <a:r>
              <a:rPr lang="en-GB" sz="3200" dirty="0">
                <a:solidFill>
                  <a:srgbClr val="FF0000"/>
                </a:solidFill>
              </a:rPr>
              <a:t>(</a:t>
            </a:r>
            <a:r>
              <a:rPr lang="en-GB" sz="3200" i="1" dirty="0">
                <a:solidFill>
                  <a:srgbClr val="FF0000"/>
                </a:solidFill>
              </a:rPr>
              <a:t>social ethics</a:t>
            </a:r>
            <a:r>
              <a:rPr lang="en-GB" sz="3200" dirty="0">
                <a:solidFill>
                  <a:srgbClr val="FF0000"/>
                </a:solidFill>
              </a:rPr>
              <a:t>)? </a:t>
            </a:r>
          </a:p>
          <a:p>
            <a:endParaRPr lang="en-GB" sz="3200" dirty="0">
              <a:solidFill>
                <a:srgbClr val="FF0000"/>
              </a:solidFill>
            </a:endParaRPr>
          </a:p>
          <a:p>
            <a:pPr marL="0" indent="0">
              <a:buNone/>
            </a:pPr>
            <a:r>
              <a:rPr lang="en-GB" sz="2400" b="1" dirty="0"/>
              <a:t>For more information go to ‘Basics of Philosophy’ on the u3a philosophy page</a:t>
            </a:r>
          </a:p>
        </p:txBody>
      </p:sp>
    </p:spTree>
    <p:extLst>
      <p:ext uri="{BB962C8B-B14F-4D97-AF65-F5344CB8AC3E}">
        <p14:creationId xmlns:p14="http://schemas.microsoft.com/office/powerpoint/2010/main" val="181079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B94F-FF85-0F3D-80DC-8B2F0F77E1AB}"/>
              </a:ext>
            </a:extLst>
          </p:cNvPr>
          <p:cNvSpPr>
            <a:spLocks noGrp="1"/>
          </p:cNvSpPr>
          <p:nvPr>
            <p:ph type="title"/>
          </p:nvPr>
        </p:nvSpPr>
        <p:spPr/>
        <p:txBody>
          <a:bodyPr/>
          <a:lstStyle/>
          <a:p>
            <a:r>
              <a:rPr lang="en-GB" dirty="0"/>
              <a:t>Logical processes</a:t>
            </a:r>
          </a:p>
        </p:txBody>
      </p:sp>
      <p:sp>
        <p:nvSpPr>
          <p:cNvPr id="3" name="Content Placeholder 2">
            <a:extLst>
              <a:ext uri="{FF2B5EF4-FFF2-40B4-BE49-F238E27FC236}">
                <a16:creationId xmlns:a16="http://schemas.microsoft.com/office/drawing/2014/main" id="{A35EB1BE-A000-E7C8-A18A-271E8AB5D789}"/>
              </a:ext>
            </a:extLst>
          </p:cNvPr>
          <p:cNvSpPr>
            <a:spLocks noGrp="1"/>
          </p:cNvSpPr>
          <p:nvPr>
            <p:ph idx="1"/>
          </p:nvPr>
        </p:nvSpPr>
        <p:spPr>
          <a:xfrm>
            <a:off x="838200" y="1825624"/>
            <a:ext cx="10515600" cy="4822825"/>
          </a:xfrm>
        </p:spPr>
        <p:txBody>
          <a:bodyPr>
            <a:normAutofit fontScale="70000" lnSpcReduction="20000"/>
          </a:bodyPr>
          <a:lstStyle/>
          <a:p>
            <a:r>
              <a:rPr lang="en-GB" sz="4300" b="1" i="0" dirty="0">
                <a:solidFill>
                  <a:srgbClr val="000000"/>
                </a:solidFill>
                <a:effectLst/>
              </a:rPr>
              <a:t>Definition of Logic. </a:t>
            </a:r>
            <a:r>
              <a:rPr lang="en-GB" sz="4300" b="0" i="0" dirty="0">
                <a:effectLst/>
              </a:rPr>
              <a:t>Logic may be defined as </a:t>
            </a:r>
            <a:r>
              <a:rPr lang="en-GB" sz="4300" b="0" i="1" dirty="0">
                <a:effectLst/>
              </a:rPr>
              <a:t>the science which directs the operations of the mind in the attainment of truth. </a:t>
            </a:r>
          </a:p>
          <a:p>
            <a:endParaRPr lang="en-GB" sz="4300" b="0" i="1" dirty="0">
              <a:effectLst/>
            </a:endParaRPr>
          </a:p>
          <a:p>
            <a:r>
              <a:rPr lang="en-GB" sz="4300" dirty="0">
                <a:latin typeface="Abadi" panose="020F0502020204030204" pitchFamily="34" charset="0"/>
              </a:rPr>
              <a:t>We use logic routinely. It’s the sort of process that detectives use to discover criminals. (Establishing alibis, seeking evidence etc.)</a:t>
            </a:r>
          </a:p>
          <a:p>
            <a:endParaRPr lang="en-GB" sz="4300" dirty="0">
              <a:latin typeface="Abadi" panose="020F0502020204030204" pitchFamily="34" charset="0"/>
            </a:endParaRPr>
          </a:p>
          <a:p>
            <a:r>
              <a:rPr lang="en-GB" sz="4300" dirty="0">
                <a:latin typeface="Abadi" panose="020F0502020204030204" pitchFamily="34" charset="0"/>
              </a:rPr>
              <a:t>Most legal cases rely on deductive processes working from evidence. Several well-known philosophers are attached to faculties of law. </a:t>
            </a:r>
          </a:p>
          <a:p>
            <a:endParaRPr lang="en-GB" i="1" dirty="0">
              <a:latin typeface="Abadi" panose="020F0502020204030204" pitchFamily="34" charset="0"/>
            </a:endParaRPr>
          </a:p>
          <a:p>
            <a:pPr marL="0" indent="0">
              <a:buNone/>
            </a:pPr>
            <a:r>
              <a:rPr lang="en-GB" i="1" dirty="0">
                <a:latin typeface="Garamond" panose="02020404030301010803" pitchFamily="18" charset="0"/>
              </a:rPr>
              <a:t> </a:t>
            </a:r>
            <a:endParaRPr lang="en-GB" dirty="0"/>
          </a:p>
        </p:txBody>
      </p:sp>
    </p:spTree>
    <p:extLst>
      <p:ext uri="{BB962C8B-B14F-4D97-AF65-F5344CB8AC3E}">
        <p14:creationId xmlns:p14="http://schemas.microsoft.com/office/powerpoint/2010/main" val="3220313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D8F8-F102-2590-03A2-BC20AC134C5E}"/>
              </a:ext>
            </a:extLst>
          </p:cNvPr>
          <p:cNvSpPr>
            <a:spLocks noGrp="1"/>
          </p:cNvSpPr>
          <p:nvPr>
            <p:ph type="title"/>
          </p:nvPr>
        </p:nvSpPr>
        <p:spPr/>
        <p:txBody>
          <a:bodyPr/>
          <a:lstStyle/>
          <a:p>
            <a:r>
              <a:rPr lang="en-GB" dirty="0"/>
              <a:t>Logical Processes.</a:t>
            </a:r>
          </a:p>
        </p:txBody>
      </p:sp>
      <p:sp>
        <p:nvSpPr>
          <p:cNvPr id="3" name="Content Placeholder 2">
            <a:extLst>
              <a:ext uri="{FF2B5EF4-FFF2-40B4-BE49-F238E27FC236}">
                <a16:creationId xmlns:a16="http://schemas.microsoft.com/office/drawing/2014/main" id="{A0DB5A8F-3C35-29DD-078D-70CDDB51A2E2}"/>
              </a:ext>
            </a:extLst>
          </p:cNvPr>
          <p:cNvSpPr>
            <a:spLocks noGrp="1"/>
          </p:cNvSpPr>
          <p:nvPr>
            <p:ph idx="1"/>
          </p:nvPr>
        </p:nvSpPr>
        <p:spPr>
          <a:xfrm>
            <a:off x="838200" y="1456660"/>
            <a:ext cx="10515600" cy="4720303"/>
          </a:xfrm>
        </p:spPr>
        <p:txBody>
          <a:bodyPr>
            <a:normAutofit lnSpcReduction="10000"/>
          </a:bodyPr>
          <a:lstStyle/>
          <a:p>
            <a:pPr algn="l"/>
            <a:r>
              <a:rPr lang="en-GB" b="1" i="0" dirty="0">
                <a:effectLst/>
                <a:latin typeface="Lyon Text"/>
              </a:rPr>
              <a:t>Logic/logical reasoning</a:t>
            </a:r>
            <a:r>
              <a:rPr lang="en-GB" b="0" i="0" dirty="0">
                <a:effectLst/>
                <a:latin typeface="Lyon Text"/>
              </a:rPr>
              <a:t> – an abstract theory </a:t>
            </a:r>
            <a:r>
              <a:rPr lang="en-GB" dirty="0">
                <a:latin typeface="Lyon Text"/>
              </a:rPr>
              <a:t>for creating sound</a:t>
            </a:r>
            <a:r>
              <a:rPr lang="en-GB" b="0" i="0" dirty="0">
                <a:effectLst/>
                <a:latin typeface="Lyon Text"/>
              </a:rPr>
              <a:t> arguments. Logic and logical reasoning follow a series of steps, known as inferences, which allow us to reach a conclusion based on an argument or ‘premise’ we know to be valid.</a:t>
            </a:r>
          </a:p>
          <a:p>
            <a:pPr algn="l"/>
            <a:endParaRPr lang="en-GB" b="1" dirty="0"/>
          </a:p>
          <a:p>
            <a:pPr algn="l"/>
            <a:r>
              <a:rPr lang="en-GB" b="1" dirty="0"/>
              <a:t>Deduction</a:t>
            </a:r>
            <a:r>
              <a:rPr lang="en-GB" b="0" i="0" dirty="0">
                <a:effectLst/>
                <a:latin typeface="Lyon Text"/>
              </a:rPr>
              <a:t> is simply the logic we use when we draw from something we observe generally and apply it to a specific case. Consider this example:</a:t>
            </a:r>
          </a:p>
          <a:p>
            <a:pPr lvl="1"/>
            <a:r>
              <a:rPr lang="en-GB" sz="2800" b="0" i="0" dirty="0">
                <a:effectLst/>
                <a:latin typeface="Lyon Text"/>
              </a:rPr>
              <a:t>All horses have four legs. (Premise)</a:t>
            </a:r>
          </a:p>
          <a:p>
            <a:pPr lvl="1"/>
            <a:r>
              <a:rPr lang="en-GB" sz="2800" b="0" i="0" dirty="0">
                <a:effectLst/>
                <a:latin typeface="Lyon Text"/>
              </a:rPr>
              <a:t>Bill is a horse.(Premise)</a:t>
            </a:r>
          </a:p>
          <a:p>
            <a:pPr lvl="1"/>
            <a:r>
              <a:rPr lang="en-GB" sz="2800" b="0" i="0" dirty="0">
                <a:effectLst/>
                <a:latin typeface="Lyon Text"/>
              </a:rPr>
              <a:t>Therefore (Logical connector), Bill has four legs. (Conclusion)</a:t>
            </a:r>
          </a:p>
          <a:p>
            <a:endParaRPr lang="en-GB" dirty="0"/>
          </a:p>
        </p:txBody>
      </p:sp>
    </p:spTree>
    <p:extLst>
      <p:ext uri="{BB962C8B-B14F-4D97-AF65-F5344CB8AC3E}">
        <p14:creationId xmlns:p14="http://schemas.microsoft.com/office/powerpoint/2010/main" val="2112524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756E-8F19-73C9-742D-C6CDCBE6CCC6}"/>
              </a:ext>
            </a:extLst>
          </p:cNvPr>
          <p:cNvSpPr>
            <a:spLocks noGrp="1"/>
          </p:cNvSpPr>
          <p:nvPr>
            <p:ph type="title"/>
          </p:nvPr>
        </p:nvSpPr>
        <p:spPr/>
        <p:txBody>
          <a:bodyPr/>
          <a:lstStyle/>
          <a:p>
            <a:r>
              <a:rPr lang="en-GB" dirty="0"/>
              <a:t>Logical Processes</a:t>
            </a:r>
          </a:p>
        </p:txBody>
      </p:sp>
      <p:sp>
        <p:nvSpPr>
          <p:cNvPr id="3" name="Content Placeholder 2">
            <a:extLst>
              <a:ext uri="{FF2B5EF4-FFF2-40B4-BE49-F238E27FC236}">
                <a16:creationId xmlns:a16="http://schemas.microsoft.com/office/drawing/2014/main" id="{1A9CCDE3-5133-D5BB-D6B2-2CEC11D0E51E}"/>
              </a:ext>
            </a:extLst>
          </p:cNvPr>
          <p:cNvSpPr>
            <a:spLocks noGrp="1"/>
          </p:cNvSpPr>
          <p:nvPr>
            <p:ph idx="1"/>
          </p:nvPr>
        </p:nvSpPr>
        <p:spPr>
          <a:xfrm>
            <a:off x="838200" y="1825625"/>
            <a:ext cx="10515600" cy="4667250"/>
          </a:xfrm>
        </p:spPr>
        <p:txBody>
          <a:bodyPr>
            <a:normAutofit/>
          </a:bodyPr>
          <a:lstStyle/>
          <a:p>
            <a:r>
              <a:rPr lang="en-GB" b="1" i="0" dirty="0">
                <a:solidFill>
                  <a:srgbClr val="334445"/>
                </a:solidFill>
                <a:effectLst/>
                <a:latin typeface="Lyon Text"/>
              </a:rPr>
              <a:t>Inductive reasoning</a:t>
            </a:r>
            <a:r>
              <a:rPr lang="en-GB" b="0" i="0" dirty="0">
                <a:solidFill>
                  <a:srgbClr val="334445"/>
                </a:solidFill>
                <a:effectLst/>
                <a:latin typeface="Lyon Text"/>
              </a:rPr>
              <a:t> – we start with an argument or premise that is </a:t>
            </a:r>
            <a:r>
              <a:rPr lang="en-GB" b="0" i="1" dirty="0">
                <a:solidFill>
                  <a:srgbClr val="334445"/>
                </a:solidFill>
                <a:effectLst/>
                <a:latin typeface="Lyon Text"/>
              </a:rPr>
              <a:t>likely</a:t>
            </a:r>
            <a:r>
              <a:rPr lang="en-GB" b="0" i="0" dirty="0">
                <a:solidFill>
                  <a:srgbClr val="334445"/>
                </a:solidFill>
                <a:effectLst/>
                <a:latin typeface="Lyon Text"/>
              </a:rPr>
              <a:t> valid, and supplies some evidence to support a wider theory. Sometimes summarised as ‘moving from the specific to the general’.</a:t>
            </a:r>
          </a:p>
          <a:p>
            <a:r>
              <a:rPr lang="en-GB" b="0" i="0" dirty="0">
                <a:solidFill>
                  <a:srgbClr val="4D5156"/>
                </a:solidFill>
                <a:effectLst/>
                <a:latin typeface="Google Sans"/>
              </a:rPr>
              <a:t> </a:t>
            </a:r>
            <a:r>
              <a:rPr lang="en-GB" dirty="0">
                <a:solidFill>
                  <a:srgbClr val="4D5156"/>
                </a:solidFill>
                <a:latin typeface="Google Sans"/>
              </a:rPr>
              <a:t>Example: </a:t>
            </a:r>
            <a:r>
              <a:rPr lang="en-GB" b="0" i="0" dirty="0">
                <a:solidFill>
                  <a:srgbClr val="040C28"/>
                </a:solidFill>
                <a:effectLst/>
                <a:latin typeface="Google Sans"/>
              </a:rPr>
              <a:t>It has snowed every day this week, t</a:t>
            </a:r>
            <a:r>
              <a:rPr lang="en-GB" dirty="0">
                <a:solidFill>
                  <a:srgbClr val="040C28"/>
                </a:solidFill>
                <a:latin typeface="Google Sans"/>
              </a:rPr>
              <a:t>herefore</a:t>
            </a:r>
            <a:r>
              <a:rPr lang="en-GB" b="0" i="0" dirty="0">
                <a:solidFill>
                  <a:srgbClr val="040C28"/>
                </a:solidFill>
                <a:effectLst/>
                <a:latin typeface="Google Sans"/>
              </a:rPr>
              <a:t> it will likely snow tomorrow.</a:t>
            </a:r>
          </a:p>
          <a:p>
            <a:r>
              <a:rPr lang="en-GB" dirty="0">
                <a:solidFill>
                  <a:srgbClr val="040C28"/>
                </a:solidFill>
                <a:latin typeface="Google Sans"/>
              </a:rPr>
              <a:t>Example: There are people by the bus stop, so, they are waiting for a bus.</a:t>
            </a:r>
          </a:p>
          <a:p>
            <a:r>
              <a:rPr lang="en-GB" dirty="0">
                <a:solidFill>
                  <a:srgbClr val="040C28"/>
                </a:solidFill>
                <a:latin typeface="Google Sans"/>
              </a:rPr>
              <a:t>Example: A black guy stole my phone. Therefore, all phone thefts are committed by black people.</a:t>
            </a:r>
          </a:p>
          <a:p>
            <a:pPr marL="0" indent="0">
              <a:buNone/>
            </a:pPr>
            <a:r>
              <a:rPr lang="en-GB" dirty="0">
                <a:solidFill>
                  <a:srgbClr val="040C28"/>
                </a:solidFill>
                <a:latin typeface="Google Sans"/>
              </a:rPr>
              <a:t>Inductive reasoning is more likely to lead to unsound conclusions.</a:t>
            </a:r>
            <a:endParaRPr lang="en-GB" dirty="0"/>
          </a:p>
        </p:txBody>
      </p:sp>
    </p:spTree>
    <p:extLst>
      <p:ext uri="{BB962C8B-B14F-4D97-AF65-F5344CB8AC3E}">
        <p14:creationId xmlns:p14="http://schemas.microsoft.com/office/powerpoint/2010/main" val="2281784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3A20-AB8E-BD0C-253A-A7D6A8CF18C5}"/>
              </a:ext>
            </a:extLst>
          </p:cNvPr>
          <p:cNvSpPr>
            <a:spLocks noGrp="1"/>
          </p:cNvSpPr>
          <p:nvPr>
            <p:ph type="title"/>
          </p:nvPr>
        </p:nvSpPr>
        <p:spPr/>
        <p:txBody>
          <a:bodyPr>
            <a:normAutofit/>
          </a:bodyPr>
          <a:lstStyle/>
          <a:p>
            <a:r>
              <a:rPr lang="en-GB" sz="3200" b="1" dirty="0"/>
              <a:t>One great philosopher accusing another of a fallacy:</a:t>
            </a:r>
          </a:p>
        </p:txBody>
      </p:sp>
      <p:sp>
        <p:nvSpPr>
          <p:cNvPr id="3" name="Content Placeholder 2">
            <a:extLst>
              <a:ext uri="{FF2B5EF4-FFF2-40B4-BE49-F238E27FC236}">
                <a16:creationId xmlns:a16="http://schemas.microsoft.com/office/drawing/2014/main" id="{75F10EE3-030C-FF81-2564-4454D577E053}"/>
              </a:ext>
            </a:extLst>
          </p:cNvPr>
          <p:cNvSpPr>
            <a:spLocks noGrp="1"/>
          </p:cNvSpPr>
          <p:nvPr>
            <p:ph idx="1"/>
          </p:nvPr>
        </p:nvSpPr>
        <p:spPr>
          <a:xfrm>
            <a:off x="838200" y="1514168"/>
            <a:ext cx="10515600" cy="4662795"/>
          </a:xfrm>
        </p:spPr>
        <p:txBody>
          <a:bodyPr/>
          <a:lstStyle/>
          <a:p>
            <a:pPr marL="0" indent="0">
              <a:buNone/>
            </a:pPr>
            <a:r>
              <a:rPr lang="en-GB" dirty="0"/>
              <a:t>John Stuart Mill wrote:</a:t>
            </a:r>
          </a:p>
          <a:p>
            <a:pPr marL="0" indent="0">
              <a:buNone/>
            </a:pPr>
            <a:endParaRPr lang="en-GB" dirty="0"/>
          </a:p>
          <a:p>
            <a:pPr marL="0" indent="0">
              <a:buNone/>
            </a:pPr>
            <a:r>
              <a:rPr lang="en-GB" dirty="0"/>
              <a:t>“ </a:t>
            </a:r>
            <a:r>
              <a:rPr lang="en-GB" i="1" dirty="0"/>
              <a:t>The only things visible are things seen</a:t>
            </a:r>
          </a:p>
          <a:p>
            <a:pPr marL="0" indent="0">
              <a:buNone/>
            </a:pPr>
            <a:r>
              <a:rPr lang="en-GB" i="1" dirty="0"/>
              <a:t>   The only things audible are things heard</a:t>
            </a:r>
          </a:p>
          <a:p>
            <a:pPr marL="0" indent="0">
              <a:buNone/>
            </a:pPr>
            <a:r>
              <a:rPr lang="en-GB" i="1" dirty="0"/>
              <a:t>   The only things desirable are things desired</a:t>
            </a:r>
          </a:p>
          <a:p>
            <a:pPr marL="0" indent="0">
              <a:buNone/>
            </a:pPr>
            <a:r>
              <a:rPr lang="en-GB" i="1" dirty="0"/>
              <a:t>   Pleasure is the only thing desired</a:t>
            </a:r>
          </a:p>
          <a:p>
            <a:pPr marL="0" indent="0">
              <a:buNone/>
            </a:pPr>
            <a:r>
              <a:rPr lang="en-GB" i="1" dirty="0"/>
              <a:t>   Therefore, pleasure is the only thing  desirable</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23222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3A20-AB8E-BD0C-253A-A7D6A8CF18C5}"/>
              </a:ext>
            </a:extLst>
          </p:cNvPr>
          <p:cNvSpPr>
            <a:spLocks noGrp="1"/>
          </p:cNvSpPr>
          <p:nvPr>
            <p:ph type="title"/>
          </p:nvPr>
        </p:nvSpPr>
        <p:spPr/>
        <p:txBody>
          <a:bodyPr>
            <a:normAutofit/>
          </a:bodyPr>
          <a:lstStyle/>
          <a:p>
            <a:r>
              <a:rPr lang="en-GB" sz="3200" b="1" dirty="0"/>
              <a:t>One great philosopher accusing another of a fallacy:</a:t>
            </a:r>
          </a:p>
        </p:txBody>
      </p:sp>
      <p:sp>
        <p:nvSpPr>
          <p:cNvPr id="3" name="Content Placeholder 2">
            <a:extLst>
              <a:ext uri="{FF2B5EF4-FFF2-40B4-BE49-F238E27FC236}">
                <a16:creationId xmlns:a16="http://schemas.microsoft.com/office/drawing/2014/main" id="{75F10EE3-030C-FF81-2564-4454D577E053}"/>
              </a:ext>
            </a:extLst>
          </p:cNvPr>
          <p:cNvSpPr>
            <a:spLocks noGrp="1"/>
          </p:cNvSpPr>
          <p:nvPr>
            <p:ph idx="1"/>
          </p:nvPr>
        </p:nvSpPr>
        <p:spPr>
          <a:xfrm>
            <a:off x="838200" y="1514168"/>
            <a:ext cx="10515600" cy="5083277"/>
          </a:xfrm>
        </p:spPr>
        <p:txBody>
          <a:bodyPr/>
          <a:lstStyle/>
          <a:p>
            <a:pPr marL="0" indent="0">
              <a:buNone/>
            </a:pPr>
            <a:r>
              <a:rPr lang="en-GB" dirty="0"/>
              <a:t>John Stuart Mill wrote:</a:t>
            </a:r>
          </a:p>
          <a:p>
            <a:pPr marL="0" indent="0">
              <a:buNone/>
            </a:pPr>
            <a:endParaRPr lang="en-GB" dirty="0"/>
          </a:p>
          <a:p>
            <a:pPr marL="0" indent="0">
              <a:buNone/>
            </a:pPr>
            <a:r>
              <a:rPr lang="en-GB" dirty="0"/>
              <a:t>“ </a:t>
            </a:r>
            <a:r>
              <a:rPr lang="en-GB" i="1" dirty="0"/>
              <a:t>The only things visible are things seen</a:t>
            </a:r>
          </a:p>
          <a:p>
            <a:pPr marL="0" indent="0">
              <a:buNone/>
            </a:pPr>
            <a:r>
              <a:rPr lang="en-GB" i="1" dirty="0"/>
              <a:t>   The only things audible are things heard</a:t>
            </a:r>
          </a:p>
          <a:p>
            <a:pPr marL="0" indent="0">
              <a:buNone/>
            </a:pPr>
            <a:r>
              <a:rPr lang="en-GB" i="1" dirty="0"/>
              <a:t>   The only things desirable are things desired</a:t>
            </a:r>
          </a:p>
          <a:p>
            <a:pPr marL="0" indent="0">
              <a:buNone/>
            </a:pPr>
            <a:r>
              <a:rPr lang="en-GB" i="1" dirty="0"/>
              <a:t>   Pleasure is the only thing desired</a:t>
            </a:r>
          </a:p>
          <a:p>
            <a:pPr marL="0" indent="0">
              <a:buNone/>
            </a:pPr>
            <a:r>
              <a:rPr lang="en-GB" i="1" dirty="0"/>
              <a:t>   Therefore, pleasure is the only thing  desirable</a:t>
            </a:r>
            <a:r>
              <a:rPr lang="en-GB" dirty="0"/>
              <a:t>”</a:t>
            </a:r>
          </a:p>
          <a:p>
            <a:pPr marL="0" indent="0">
              <a:buNone/>
            </a:pPr>
            <a:endParaRPr lang="en-GB" dirty="0"/>
          </a:p>
          <a:p>
            <a:pPr marL="0" indent="0">
              <a:buNone/>
            </a:pPr>
            <a:r>
              <a:rPr lang="en-GB" dirty="0"/>
              <a:t>Of this Russell wrote; it is “</a:t>
            </a:r>
            <a:r>
              <a:rPr lang="en-GB" i="1" dirty="0"/>
              <a:t>an argument so fallacious that it is hard to understand how he can have thought it valid</a:t>
            </a:r>
            <a:r>
              <a:rPr lang="en-GB" dirty="0"/>
              <a:t>”  Why did he say this?</a:t>
            </a:r>
          </a:p>
          <a:p>
            <a:pPr marL="0" indent="0">
              <a:buNone/>
            </a:pPr>
            <a:endParaRPr lang="en-GB" dirty="0"/>
          </a:p>
          <a:p>
            <a:endParaRPr lang="en-GB" dirty="0"/>
          </a:p>
        </p:txBody>
      </p:sp>
    </p:spTree>
    <p:extLst>
      <p:ext uri="{BB962C8B-B14F-4D97-AF65-F5344CB8AC3E}">
        <p14:creationId xmlns:p14="http://schemas.microsoft.com/office/powerpoint/2010/main" val="509361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521-2983-4DA2-AB76-F20A24F26E35}"/>
              </a:ext>
            </a:extLst>
          </p:cNvPr>
          <p:cNvSpPr>
            <a:spLocks noGrp="1"/>
          </p:cNvSpPr>
          <p:nvPr>
            <p:ph type="title"/>
          </p:nvPr>
        </p:nvSpPr>
        <p:spPr/>
        <p:txBody>
          <a:bodyPr/>
          <a:lstStyle/>
          <a:p>
            <a:r>
              <a:rPr lang="en-GB" dirty="0"/>
              <a:t>Why did Russell say this?</a:t>
            </a:r>
          </a:p>
        </p:txBody>
      </p:sp>
      <p:sp>
        <p:nvSpPr>
          <p:cNvPr id="3" name="Content Placeholder 2">
            <a:extLst>
              <a:ext uri="{FF2B5EF4-FFF2-40B4-BE49-F238E27FC236}">
                <a16:creationId xmlns:a16="http://schemas.microsoft.com/office/drawing/2014/main" id="{290437C3-DCE1-C4C8-1164-185DFA04D59C}"/>
              </a:ext>
            </a:extLst>
          </p:cNvPr>
          <p:cNvSpPr>
            <a:spLocks noGrp="1"/>
          </p:cNvSpPr>
          <p:nvPr>
            <p:ph idx="1"/>
          </p:nvPr>
        </p:nvSpPr>
        <p:spPr/>
        <p:txBody>
          <a:bodyPr/>
          <a:lstStyle/>
          <a:p>
            <a:pPr marL="0" indent="0">
              <a:buNone/>
            </a:pPr>
            <a:r>
              <a:rPr lang="en-GB" dirty="0"/>
              <a:t>Russell’s argument: “</a:t>
            </a:r>
            <a:r>
              <a:rPr lang="en-GB" i="1" dirty="0"/>
              <a:t>He does not notice that a thing is ‘visible’ if it can be seen, but desirable if it ought to be desired. Thus ‘desirable’ is a word presupposing an ethical theory. We cannot infer what is desirable from what is desired</a:t>
            </a:r>
            <a:r>
              <a:rPr lang="en-GB" dirty="0"/>
              <a:t>.”</a:t>
            </a:r>
          </a:p>
          <a:p>
            <a:pPr marL="0" indent="0">
              <a:buNone/>
            </a:pPr>
            <a:endParaRPr lang="en-GB" dirty="0"/>
          </a:p>
          <a:p>
            <a:pPr marL="0" indent="0">
              <a:buNone/>
            </a:pPr>
            <a:r>
              <a:rPr lang="en-GB" dirty="0"/>
              <a:t>Simpler explanation: we cannot choose what we see or hear (world to mind). We can choose what we find desirable in the world (mind to world) and the things we desire are not always pleasurable.</a:t>
            </a:r>
          </a:p>
        </p:txBody>
      </p:sp>
    </p:spTree>
    <p:extLst>
      <p:ext uri="{BB962C8B-B14F-4D97-AF65-F5344CB8AC3E}">
        <p14:creationId xmlns:p14="http://schemas.microsoft.com/office/powerpoint/2010/main" val="998431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739B-EFDD-F90E-1B4A-4F9FC760A740}"/>
              </a:ext>
            </a:extLst>
          </p:cNvPr>
          <p:cNvSpPr>
            <a:spLocks noGrp="1"/>
          </p:cNvSpPr>
          <p:nvPr>
            <p:ph type="title"/>
          </p:nvPr>
        </p:nvSpPr>
        <p:spPr/>
        <p:txBody>
          <a:bodyPr/>
          <a:lstStyle/>
          <a:p>
            <a:r>
              <a:rPr lang="en-GB" dirty="0"/>
              <a:t>Some Common Logical Fallacies</a:t>
            </a:r>
          </a:p>
        </p:txBody>
      </p:sp>
      <p:sp>
        <p:nvSpPr>
          <p:cNvPr id="3" name="Content Placeholder 2">
            <a:extLst>
              <a:ext uri="{FF2B5EF4-FFF2-40B4-BE49-F238E27FC236}">
                <a16:creationId xmlns:a16="http://schemas.microsoft.com/office/drawing/2014/main" id="{D5C7C267-3AC1-B20F-1362-73460982A70F}"/>
              </a:ext>
            </a:extLst>
          </p:cNvPr>
          <p:cNvSpPr>
            <a:spLocks noGrp="1"/>
          </p:cNvSpPr>
          <p:nvPr>
            <p:ph idx="1"/>
          </p:nvPr>
        </p:nvSpPr>
        <p:spPr/>
        <p:txBody>
          <a:bodyPr/>
          <a:lstStyle/>
          <a:p>
            <a:r>
              <a:rPr lang="en-GB" b="0" i="0" dirty="0">
                <a:solidFill>
                  <a:srgbClr val="000000"/>
                </a:solidFill>
                <a:effectLst/>
                <a:latin typeface="source-serif-pro"/>
              </a:rPr>
              <a:t>If we ban </a:t>
            </a:r>
            <a:r>
              <a:rPr lang="en-GB" b="0" i="0" dirty="0" err="1">
                <a:solidFill>
                  <a:srgbClr val="000000"/>
                </a:solidFill>
                <a:effectLst/>
                <a:latin typeface="source-serif-pro"/>
              </a:rPr>
              <a:t>Landrovers</a:t>
            </a:r>
            <a:r>
              <a:rPr lang="en-GB" b="0" i="0" dirty="0">
                <a:solidFill>
                  <a:srgbClr val="000000"/>
                </a:solidFill>
                <a:effectLst/>
                <a:latin typeface="source-serif-pro"/>
              </a:rPr>
              <a:t> because they are bad for the environment, eventually the government will ban all cars, so we should not ban </a:t>
            </a:r>
            <a:r>
              <a:rPr lang="en-GB" b="0" i="0" dirty="0" err="1">
                <a:solidFill>
                  <a:srgbClr val="000000"/>
                </a:solidFill>
                <a:effectLst/>
                <a:latin typeface="source-serif-pro"/>
              </a:rPr>
              <a:t>Landrovers</a:t>
            </a:r>
            <a:r>
              <a:rPr lang="en-GB" b="0" i="0" dirty="0">
                <a:solidFill>
                  <a:srgbClr val="000000"/>
                </a:solidFill>
                <a:effectLst/>
                <a:latin typeface="source-serif-pro"/>
              </a:rPr>
              <a:t>. </a:t>
            </a:r>
          </a:p>
          <a:p>
            <a:r>
              <a:rPr lang="en-GB" dirty="0"/>
              <a:t>I drank bottled water and now I am sick, so the water must have made me sick.</a:t>
            </a:r>
          </a:p>
          <a:p>
            <a:r>
              <a:rPr lang="en-GB" dirty="0"/>
              <a:t>Filthy and polluting coal should be banned.</a:t>
            </a:r>
          </a:p>
          <a:p>
            <a:r>
              <a:rPr lang="en-GB" dirty="0"/>
              <a:t>Eat dung – fifty billion flies can’t be wrong. </a:t>
            </a:r>
          </a:p>
          <a:p>
            <a:r>
              <a:rPr lang="en-GB" dirty="0"/>
              <a:t>Trump is wrong about the border wall, because Trump is wrong about everything </a:t>
            </a:r>
          </a:p>
          <a:p>
            <a:endParaRPr lang="en-GB" dirty="0"/>
          </a:p>
        </p:txBody>
      </p:sp>
    </p:spTree>
    <p:extLst>
      <p:ext uri="{BB962C8B-B14F-4D97-AF65-F5344CB8AC3E}">
        <p14:creationId xmlns:p14="http://schemas.microsoft.com/office/powerpoint/2010/main" val="348185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739B-EFDD-F90E-1B4A-4F9FC760A740}"/>
              </a:ext>
            </a:extLst>
          </p:cNvPr>
          <p:cNvSpPr>
            <a:spLocks noGrp="1"/>
          </p:cNvSpPr>
          <p:nvPr>
            <p:ph type="title"/>
          </p:nvPr>
        </p:nvSpPr>
        <p:spPr/>
        <p:txBody>
          <a:bodyPr/>
          <a:lstStyle/>
          <a:p>
            <a:r>
              <a:rPr lang="en-GB" dirty="0"/>
              <a:t>Some Common Logical Fallacies</a:t>
            </a:r>
          </a:p>
        </p:txBody>
      </p:sp>
      <p:sp>
        <p:nvSpPr>
          <p:cNvPr id="3" name="Content Placeholder 2">
            <a:extLst>
              <a:ext uri="{FF2B5EF4-FFF2-40B4-BE49-F238E27FC236}">
                <a16:creationId xmlns:a16="http://schemas.microsoft.com/office/drawing/2014/main" id="{D5C7C267-3AC1-B20F-1362-73460982A70F}"/>
              </a:ext>
            </a:extLst>
          </p:cNvPr>
          <p:cNvSpPr>
            <a:spLocks noGrp="1"/>
          </p:cNvSpPr>
          <p:nvPr>
            <p:ph idx="1"/>
          </p:nvPr>
        </p:nvSpPr>
        <p:spPr/>
        <p:txBody>
          <a:bodyPr/>
          <a:lstStyle/>
          <a:p>
            <a:r>
              <a:rPr lang="en-GB" b="0" i="0" dirty="0">
                <a:solidFill>
                  <a:srgbClr val="000000"/>
                </a:solidFill>
                <a:effectLst/>
                <a:latin typeface="source-serif-pro"/>
              </a:rPr>
              <a:t>If we ban </a:t>
            </a:r>
            <a:r>
              <a:rPr lang="en-GB" b="0" i="0" dirty="0" err="1">
                <a:solidFill>
                  <a:srgbClr val="000000"/>
                </a:solidFill>
                <a:effectLst/>
                <a:latin typeface="source-serif-pro"/>
              </a:rPr>
              <a:t>Landrovers</a:t>
            </a:r>
            <a:r>
              <a:rPr lang="en-GB" b="0" i="0" dirty="0">
                <a:solidFill>
                  <a:srgbClr val="000000"/>
                </a:solidFill>
                <a:effectLst/>
                <a:latin typeface="source-serif-pro"/>
              </a:rPr>
              <a:t> because they are bad for the environment, eventually the government will ban all cars, so we should not ban </a:t>
            </a:r>
            <a:r>
              <a:rPr lang="en-GB" b="0" i="0" dirty="0" err="1">
                <a:solidFill>
                  <a:srgbClr val="000000"/>
                </a:solidFill>
                <a:effectLst/>
                <a:latin typeface="source-serif-pro"/>
              </a:rPr>
              <a:t>Landrovers</a:t>
            </a:r>
            <a:r>
              <a:rPr lang="en-GB" b="0" i="0" dirty="0">
                <a:solidFill>
                  <a:srgbClr val="000000"/>
                </a:solidFill>
                <a:effectLst/>
                <a:latin typeface="source-serif-pro"/>
              </a:rPr>
              <a:t>. </a:t>
            </a:r>
            <a:r>
              <a:rPr lang="en-GB" b="0" i="0" dirty="0">
                <a:solidFill>
                  <a:srgbClr val="FF0000"/>
                </a:solidFill>
                <a:effectLst/>
                <a:latin typeface="source-serif-pro"/>
              </a:rPr>
              <a:t>(</a:t>
            </a:r>
            <a:r>
              <a:rPr lang="en-GB" b="0" i="1" dirty="0">
                <a:solidFill>
                  <a:srgbClr val="FF0000"/>
                </a:solidFill>
                <a:effectLst/>
                <a:latin typeface="source-serif-pro"/>
              </a:rPr>
              <a:t>Slippery slope</a:t>
            </a:r>
            <a:r>
              <a:rPr lang="en-GB" b="0" i="0" dirty="0">
                <a:solidFill>
                  <a:srgbClr val="FF0000"/>
                </a:solidFill>
                <a:effectLst/>
                <a:latin typeface="source-serif-pro"/>
              </a:rPr>
              <a:t>)</a:t>
            </a:r>
          </a:p>
          <a:p>
            <a:r>
              <a:rPr lang="en-GB" dirty="0"/>
              <a:t>I drank bottled water and now I am sick, so the water must have made me sick. </a:t>
            </a:r>
            <a:r>
              <a:rPr lang="en-GB" dirty="0">
                <a:solidFill>
                  <a:srgbClr val="FF0000"/>
                </a:solidFill>
              </a:rPr>
              <a:t>(</a:t>
            </a:r>
            <a:r>
              <a:rPr lang="en-GB" i="1" dirty="0">
                <a:solidFill>
                  <a:srgbClr val="FF0000"/>
                </a:solidFill>
              </a:rPr>
              <a:t>Post hoc ergo propter hoc</a:t>
            </a:r>
            <a:r>
              <a:rPr lang="en-GB" dirty="0">
                <a:solidFill>
                  <a:srgbClr val="FF0000"/>
                </a:solidFill>
              </a:rPr>
              <a:t>)</a:t>
            </a:r>
          </a:p>
          <a:p>
            <a:r>
              <a:rPr lang="en-GB" dirty="0"/>
              <a:t>Filthy and polluting coal should be banned. </a:t>
            </a:r>
            <a:r>
              <a:rPr lang="en-GB" dirty="0">
                <a:solidFill>
                  <a:srgbClr val="FF0000"/>
                </a:solidFill>
              </a:rPr>
              <a:t>(</a:t>
            </a:r>
            <a:r>
              <a:rPr lang="en-GB" i="1" dirty="0">
                <a:solidFill>
                  <a:srgbClr val="FF0000"/>
                </a:solidFill>
              </a:rPr>
              <a:t>Question begging</a:t>
            </a:r>
            <a:r>
              <a:rPr lang="en-GB" dirty="0">
                <a:solidFill>
                  <a:srgbClr val="FF0000"/>
                </a:solidFill>
              </a:rPr>
              <a:t>)</a:t>
            </a:r>
          </a:p>
          <a:p>
            <a:r>
              <a:rPr lang="en-GB" dirty="0"/>
              <a:t>Eat dung – fifty billion flies can’t be wrong. </a:t>
            </a:r>
            <a:r>
              <a:rPr lang="en-GB" dirty="0">
                <a:solidFill>
                  <a:srgbClr val="FF0000"/>
                </a:solidFill>
              </a:rPr>
              <a:t>(</a:t>
            </a:r>
            <a:r>
              <a:rPr lang="en-GB" i="1" dirty="0">
                <a:solidFill>
                  <a:srgbClr val="FF0000"/>
                </a:solidFill>
              </a:rPr>
              <a:t>Bandwagon</a:t>
            </a:r>
            <a:r>
              <a:rPr lang="en-GB" dirty="0">
                <a:solidFill>
                  <a:srgbClr val="FF0000"/>
                </a:solidFill>
              </a:rPr>
              <a:t>)</a:t>
            </a:r>
          </a:p>
          <a:p>
            <a:r>
              <a:rPr lang="en-GB" dirty="0"/>
              <a:t>Trump is wrong about the border wall, because Trump is wrong about everything </a:t>
            </a:r>
            <a:r>
              <a:rPr lang="en-GB" dirty="0">
                <a:solidFill>
                  <a:srgbClr val="FF0000"/>
                </a:solidFill>
              </a:rPr>
              <a:t>(</a:t>
            </a:r>
            <a:r>
              <a:rPr lang="en-GB" i="1" dirty="0">
                <a:solidFill>
                  <a:srgbClr val="FF0000"/>
                </a:solidFill>
              </a:rPr>
              <a:t>Ad hominem</a:t>
            </a:r>
            <a:r>
              <a:rPr lang="en-GB" dirty="0">
                <a:solidFill>
                  <a:srgbClr val="FF0000"/>
                </a:solidFill>
              </a:rPr>
              <a:t>)</a:t>
            </a:r>
          </a:p>
          <a:p>
            <a:endParaRPr lang="en-GB" dirty="0"/>
          </a:p>
        </p:txBody>
      </p:sp>
    </p:spTree>
    <p:extLst>
      <p:ext uri="{BB962C8B-B14F-4D97-AF65-F5344CB8AC3E}">
        <p14:creationId xmlns:p14="http://schemas.microsoft.com/office/powerpoint/2010/main" val="551761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86B9-9669-ADAD-F45C-59E26D29FEA2}"/>
              </a:ext>
            </a:extLst>
          </p:cNvPr>
          <p:cNvSpPr>
            <a:spLocks noGrp="1"/>
          </p:cNvSpPr>
          <p:nvPr>
            <p:ph type="title"/>
          </p:nvPr>
        </p:nvSpPr>
        <p:spPr/>
        <p:txBody>
          <a:bodyPr/>
          <a:lstStyle/>
          <a:p>
            <a:r>
              <a:rPr lang="en-GB" dirty="0"/>
              <a:t>Symbolic Logic</a:t>
            </a:r>
          </a:p>
        </p:txBody>
      </p:sp>
      <p:sp>
        <p:nvSpPr>
          <p:cNvPr id="3" name="Content Placeholder 2">
            <a:extLst>
              <a:ext uri="{FF2B5EF4-FFF2-40B4-BE49-F238E27FC236}">
                <a16:creationId xmlns:a16="http://schemas.microsoft.com/office/drawing/2014/main" id="{E325FAE1-6E11-978F-438D-0A2165668F7F}"/>
              </a:ext>
            </a:extLst>
          </p:cNvPr>
          <p:cNvSpPr>
            <a:spLocks noGrp="1"/>
          </p:cNvSpPr>
          <p:nvPr>
            <p:ph idx="1"/>
          </p:nvPr>
        </p:nvSpPr>
        <p:spPr/>
        <p:txBody>
          <a:bodyPr>
            <a:normAutofit/>
          </a:bodyPr>
          <a:lstStyle/>
          <a:p>
            <a:pPr marL="0" indent="0">
              <a:buNone/>
            </a:pPr>
            <a:r>
              <a:rPr lang="en-GB" sz="3200" dirty="0"/>
              <a:t>In the late 19</a:t>
            </a:r>
            <a:r>
              <a:rPr lang="en-GB" sz="3200" baseline="30000" dirty="0"/>
              <a:t>th</a:t>
            </a:r>
            <a:r>
              <a:rPr lang="en-GB" sz="3200" dirty="0"/>
              <a:t> and early 20</a:t>
            </a:r>
            <a:r>
              <a:rPr lang="en-GB" sz="3200" baseline="30000" dirty="0"/>
              <a:t>th</a:t>
            </a:r>
            <a:r>
              <a:rPr lang="en-GB" sz="3200" dirty="0"/>
              <a:t> century, some philosophers discovered that certain words could be substituted by symbols.</a:t>
            </a:r>
          </a:p>
          <a:p>
            <a:pPr marL="0" indent="0">
              <a:buNone/>
            </a:pPr>
            <a:r>
              <a:rPr lang="en-GB" sz="3200" dirty="0"/>
              <a:t>Symbolic logic works on the basis that the syntax of a natural language such as English has a structure which can be represented in a logical form to remove vagueness.</a:t>
            </a:r>
          </a:p>
          <a:p>
            <a:pPr marL="0" indent="0">
              <a:buNone/>
            </a:pPr>
            <a:r>
              <a:rPr lang="en-GB" sz="3200" dirty="0"/>
              <a:t>This move was instrumental in allowing digital machines to process language.</a:t>
            </a:r>
          </a:p>
        </p:txBody>
      </p:sp>
    </p:spTree>
    <p:extLst>
      <p:ext uri="{BB962C8B-B14F-4D97-AF65-F5344CB8AC3E}">
        <p14:creationId xmlns:p14="http://schemas.microsoft.com/office/powerpoint/2010/main" val="2396326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52FF-14D6-8E0C-EF29-2F5A222272AA}"/>
              </a:ext>
            </a:extLst>
          </p:cNvPr>
          <p:cNvSpPr>
            <a:spLocks noGrp="1"/>
          </p:cNvSpPr>
          <p:nvPr>
            <p:ph type="title"/>
          </p:nvPr>
        </p:nvSpPr>
        <p:spPr/>
        <p:txBody>
          <a:bodyPr/>
          <a:lstStyle/>
          <a:p>
            <a:r>
              <a:rPr lang="en-GB" dirty="0"/>
              <a:t>Some Common Logical Symbols</a:t>
            </a:r>
          </a:p>
        </p:txBody>
      </p:sp>
      <p:pic>
        <p:nvPicPr>
          <p:cNvPr id="4" name="Content Placeholder 3">
            <a:extLst>
              <a:ext uri="{FF2B5EF4-FFF2-40B4-BE49-F238E27FC236}">
                <a16:creationId xmlns:a16="http://schemas.microsoft.com/office/drawing/2014/main" id="{8E8CADC7-C093-1E60-8AD1-EBF64D230C93}"/>
              </a:ext>
            </a:extLst>
          </p:cNvPr>
          <p:cNvPicPr>
            <a:picLocks noGrp="1" noChangeAspect="1"/>
          </p:cNvPicPr>
          <p:nvPr>
            <p:ph idx="1"/>
          </p:nvPr>
        </p:nvPicPr>
        <p:blipFill>
          <a:blip r:embed="rId2"/>
          <a:stretch>
            <a:fillRect/>
          </a:stretch>
        </p:blipFill>
        <p:spPr>
          <a:xfrm>
            <a:off x="4483933" y="1825625"/>
            <a:ext cx="3224134" cy="4351338"/>
          </a:xfrm>
          <a:prstGeom prst="rect">
            <a:avLst/>
          </a:prstGeom>
        </p:spPr>
      </p:pic>
    </p:spTree>
    <p:extLst>
      <p:ext uri="{BB962C8B-B14F-4D97-AF65-F5344CB8AC3E}">
        <p14:creationId xmlns:p14="http://schemas.microsoft.com/office/powerpoint/2010/main" val="61302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D18-98AD-A6F0-F464-61B805E5AE9C}"/>
              </a:ext>
            </a:extLst>
          </p:cNvPr>
          <p:cNvSpPr>
            <a:spLocks noGrp="1"/>
          </p:cNvSpPr>
          <p:nvPr>
            <p:ph type="title"/>
          </p:nvPr>
        </p:nvSpPr>
        <p:spPr/>
        <p:txBody>
          <a:bodyPr/>
          <a:lstStyle/>
          <a:p>
            <a:r>
              <a:rPr lang="en-GB" dirty="0"/>
              <a:t>Some philosophical subjects</a:t>
            </a:r>
          </a:p>
        </p:txBody>
      </p:sp>
      <p:sp>
        <p:nvSpPr>
          <p:cNvPr id="3" name="Content Placeholder 2">
            <a:extLst>
              <a:ext uri="{FF2B5EF4-FFF2-40B4-BE49-F238E27FC236}">
                <a16:creationId xmlns:a16="http://schemas.microsoft.com/office/drawing/2014/main" id="{B89BC1E5-ED57-113A-EE80-6EF2E84F33D3}"/>
              </a:ext>
            </a:extLst>
          </p:cNvPr>
          <p:cNvSpPr>
            <a:spLocks noGrp="1"/>
          </p:cNvSpPr>
          <p:nvPr>
            <p:ph idx="1"/>
          </p:nvPr>
        </p:nvSpPr>
        <p:spPr/>
        <p:txBody>
          <a:bodyPr>
            <a:normAutofit lnSpcReduction="10000"/>
          </a:bodyPr>
          <a:lstStyle/>
          <a:p>
            <a:r>
              <a:rPr lang="en-GB" sz="3200" dirty="0"/>
              <a:t>Metaphysics: whilst we have an everyday understanding of what we encounter, are there deeper interpretations of observed phenomena which could explain our existence?</a:t>
            </a:r>
          </a:p>
          <a:p>
            <a:r>
              <a:rPr lang="en-GB" sz="3200" dirty="0"/>
              <a:t>Epistemology: What is it to think? What is knowledge?</a:t>
            </a:r>
          </a:p>
          <a:p>
            <a:r>
              <a:rPr lang="en-GB" sz="3200" dirty="0"/>
              <a:t>Ethics: How should a person live in himself and within society? </a:t>
            </a:r>
          </a:p>
          <a:p>
            <a:pPr marL="0" indent="0">
              <a:buNone/>
            </a:pPr>
            <a:r>
              <a:rPr lang="en-GB" sz="3200" dirty="0">
                <a:solidFill>
                  <a:srgbClr val="FF0000"/>
                </a:solidFill>
              </a:rPr>
              <a:t>In philosophy, every investigation starts with a question. We work hard to pose such questions correctly; then we attempt to answer those questions by thinking rationally (reasoning).</a:t>
            </a:r>
          </a:p>
          <a:p>
            <a:pPr marL="0" indent="0">
              <a:buNone/>
            </a:pPr>
            <a:endParaRPr lang="en-GB" dirty="0"/>
          </a:p>
        </p:txBody>
      </p:sp>
    </p:spTree>
    <p:extLst>
      <p:ext uri="{BB962C8B-B14F-4D97-AF65-F5344CB8AC3E}">
        <p14:creationId xmlns:p14="http://schemas.microsoft.com/office/powerpoint/2010/main" val="173625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1FCA1-993C-C5E9-1C25-4F06A7AC361C}"/>
              </a:ext>
            </a:extLst>
          </p:cNvPr>
          <p:cNvSpPr txBox="1"/>
          <p:nvPr/>
        </p:nvSpPr>
        <p:spPr>
          <a:xfrm>
            <a:off x="609600" y="825910"/>
            <a:ext cx="10844981" cy="5632311"/>
          </a:xfrm>
          <a:prstGeom prst="rect">
            <a:avLst/>
          </a:prstGeom>
          <a:noFill/>
        </p:spPr>
        <p:txBody>
          <a:bodyPr wrap="square" rtlCol="0">
            <a:spAutoFit/>
          </a:bodyPr>
          <a:lstStyle/>
          <a:p>
            <a:r>
              <a:rPr lang="en-GB" sz="4000" dirty="0"/>
              <a:t>The following presentation is intended to conform to philosophical principles. </a:t>
            </a:r>
          </a:p>
          <a:p>
            <a:endParaRPr lang="en-GB" sz="4000" dirty="0"/>
          </a:p>
          <a:p>
            <a:r>
              <a:rPr lang="en-GB" sz="4000" dirty="0"/>
              <a:t>It will ask questions about the nature of the world and our place in it and try to answer them using a rational approach.</a:t>
            </a:r>
          </a:p>
          <a:p>
            <a:endParaRPr lang="en-GB" sz="4000" dirty="0"/>
          </a:p>
          <a:p>
            <a:r>
              <a:rPr lang="en-GB" sz="4000" dirty="0"/>
              <a:t>You are invited to question each step as we go along.</a:t>
            </a:r>
          </a:p>
        </p:txBody>
      </p:sp>
    </p:spTree>
    <p:extLst>
      <p:ext uri="{BB962C8B-B14F-4D97-AF65-F5344CB8AC3E}">
        <p14:creationId xmlns:p14="http://schemas.microsoft.com/office/powerpoint/2010/main" val="80637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F025-B21F-AF04-1121-C87DF36C3840}"/>
              </a:ext>
            </a:extLst>
          </p:cNvPr>
          <p:cNvSpPr>
            <a:spLocks noGrp="1"/>
          </p:cNvSpPr>
          <p:nvPr>
            <p:ph type="title"/>
          </p:nvPr>
        </p:nvSpPr>
        <p:spPr/>
        <p:txBody>
          <a:bodyPr/>
          <a:lstStyle/>
          <a:p>
            <a:r>
              <a:rPr lang="en-GB" dirty="0"/>
              <a:t>A Prior Question:</a:t>
            </a:r>
          </a:p>
        </p:txBody>
      </p:sp>
      <p:sp>
        <p:nvSpPr>
          <p:cNvPr id="3" name="Content Placeholder 2">
            <a:extLst>
              <a:ext uri="{FF2B5EF4-FFF2-40B4-BE49-F238E27FC236}">
                <a16:creationId xmlns:a16="http://schemas.microsoft.com/office/drawing/2014/main" id="{E9AE2631-AA7F-6C08-5F5B-61C8A4B1A212}"/>
              </a:ext>
            </a:extLst>
          </p:cNvPr>
          <p:cNvSpPr>
            <a:spLocks noGrp="1"/>
          </p:cNvSpPr>
          <p:nvPr>
            <p:ph idx="1"/>
          </p:nvPr>
        </p:nvSpPr>
        <p:spPr>
          <a:xfrm>
            <a:off x="838200" y="1466327"/>
            <a:ext cx="10515600" cy="1020726"/>
          </a:xfrm>
        </p:spPr>
        <p:txBody>
          <a:bodyPr>
            <a:normAutofit/>
          </a:bodyPr>
          <a:lstStyle/>
          <a:p>
            <a:pPr marL="0" indent="0">
              <a:buNone/>
            </a:pPr>
            <a:r>
              <a:rPr lang="en-GB" sz="4800" dirty="0"/>
              <a:t>How can we trust what we see or think?</a:t>
            </a:r>
          </a:p>
        </p:txBody>
      </p:sp>
      <p:pic>
        <p:nvPicPr>
          <p:cNvPr id="4" name="Picture 3">
            <a:extLst>
              <a:ext uri="{FF2B5EF4-FFF2-40B4-BE49-F238E27FC236}">
                <a16:creationId xmlns:a16="http://schemas.microsoft.com/office/drawing/2014/main" id="{6023ABF0-E386-CC9D-28D4-099E44FD76AF}"/>
              </a:ext>
            </a:extLst>
          </p:cNvPr>
          <p:cNvPicPr>
            <a:picLocks noChangeAspect="1"/>
          </p:cNvPicPr>
          <p:nvPr/>
        </p:nvPicPr>
        <p:blipFill>
          <a:blip r:embed="rId3"/>
          <a:stretch>
            <a:fillRect/>
          </a:stretch>
        </p:blipFill>
        <p:spPr>
          <a:xfrm>
            <a:off x="705723" y="2487053"/>
            <a:ext cx="3838056" cy="2263077"/>
          </a:xfrm>
          <a:prstGeom prst="rect">
            <a:avLst/>
          </a:prstGeom>
        </p:spPr>
      </p:pic>
      <p:pic>
        <p:nvPicPr>
          <p:cNvPr id="5" name="Picture 4">
            <a:extLst>
              <a:ext uri="{FF2B5EF4-FFF2-40B4-BE49-F238E27FC236}">
                <a16:creationId xmlns:a16="http://schemas.microsoft.com/office/drawing/2014/main" id="{87153E63-C1BC-CB01-1D3B-3341A265123C}"/>
              </a:ext>
            </a:extLst>
          </p:cNvPr>
          <p:cNvPicPr>
            <a:picLocks noChangeAspect="1"/>
          </p:cNvPicPr>
          <p:nvPr/>
        </p:nvPicPr>
        <p:blipFill>
          <a:blip r:embed="rId4"/>
          <a:stretch>
            <a:fillRect/>
          </a:stretch>
        </p:blipFill>
        <p:spPr>
          <a:xfrm>
            <a:off x="5062537" y="2542237"/>
            <a:ext cx="2066925" cy="2209800"/>
          </a:xfrm>
          <a:prstGeom prst="rect">
            <a:avLst/>
          </a:prstGeom>
        </p:spPr>
      </p:pic>
      <p:pic>
        <p:nvPicPr>
          <p:cNvPr id="8" name="Picture 7">
            <a:extLst>
              <a:ext uri="{FF2B5EF4-FFF2-40B4-BE49-F238E27FC236}">
                <a16:creationId xmlns:a16="http://schemas.microsoft.com/office/drawing/2014/main" id="{A200670B-241C-13BA-9224-5EFAD178511F}"/>
              </a:ext>
            </a:extLst>
          </p:cNvPr>
          <p:cNvPicPr>
            <a:picLocks noChangeAspect="1"/>
          </p:cNvPicPr>
          <p:nvPr/>
        </p:nvPicPr>
        <p:blipFill>
          <a:blip r:embed="rId5"/>
          <a:stretch>
            <a:fillRect/>
          </a:stretch>
        </p:blipFill>
        <p:spPr>
          <a:xfrm>
            <a:off x="7846233" y="2617416"/>
            <a:ext cx="3091435" cy="2059441"/>
          </a:xfrm>
          <a:prstGeom prst="rect">
            <a:avLst/>
          </a:prstGeom>
        </p:spPr>
      </p:pic>
    </p:spTree>
    <p:extLst>
      <p:ext uri="{BB962C8B-B14F-4D97-AF65-F5344CB8AC3E}">
        <p14:creationId xmlns:p14="http://schemas.microsoft.com/office/powerpoint/2010/main" val="255415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F025-B21F-AF04-1121-C87DF36C3840}"/>
              </a:ext>
            </a:extLst>
          </p:cNvPr>
          <p:cNvSpPr>
            <a:spLocks noGrp="1"/>
          </p:cNvSpPr>
          <p:nvPr>
            <p:ph type="title"/>
          </p:nvPr>
        </p:nvSpPr>
        <p:spPr/>
        <p:txBody>
          <a:bodyPr/>
          <a:lstStyle/>
          <a:p>
            <a:r>
              <a:rPr lang="en-GB" dirty="0"/>
              <a:t>A Prior Question:</a:t>
            </a:r>
          </a:p>
        </p:txBody>
      </p:sp>
      <p:sp>
        <p:nvSpPr>
          <p:cNvPr id="3" name="Content Placeholder 2">
            <a:extLst>
              <a:ext uri="{FF2B5EF4-FFF2-40B4-BE49-F238E27FC236}">
                <a16:creationId xmlns:a16="http://schemas.microsoft.com/office/drawing/2014/main" id="{E9AE2631-AA7F-6C08-5F5B-61C8A4B1A212}"/>
              </a:ext>
            </a:extLst>
          </p:cNvPr>
          <p:cNvSpPr>
            <a:spLocks noGrp="1"/>
          </p:cNvSpPr>
          <p:nvPr>
            <p:ph idx="1"/>
          </p:nvPr>
        </p:nvSpPr>
        <p:spPr>
          <a:xfrm>
            <a:off x="838200" y="1466327"/>
            <a:ext cx="10515600" cy="1020726"/>
          </a:xfrm>
        </p:spPr>
        <p:txBody>
          <a:bodyPr>
            <a:normAutofit/>
          </a:bodyPr>
          <a:lstStyle/>
          <a:p>
            <a:pPr marL="0" indent="0">
              <a:buNone/>
            </a:pPr>
            <a:r>
              <a:rPr lang="en-GB" sz="4800" dirty="0"/>
              <a:t>How can we trust what we see or think?</a:t>
            </a:r>
          </a:p>
        </p:txBody>
      </p:sp>
      <p:pic>
        <p:nvPicPr>
          <p:cNvPr id="4" name="Picture 3">
            <a:extLst>
              <a:ext uri="{FF2B5EF4-FFF2-40B4-BE49-F238E27FC236}">
                <a16:creationId xmlns:a16="http://schemas.microsoft.com/office/drawing/2014/main" id="{6023ABF0-E386-CC9D-28D4-099E44FD76AF}"/>
              </a:ext>
            </a:extLst>
          </p:cNvPr>
          <p:cNvPicPr>
            <a:picLocks noChangeAspect="1"/>
          </p:cNvPicPr>
          <p:nvPr/>
        </p:nvPicPr>
        <p:blipFill>
          <a:blip r:embed="rId3"/>
          <a:stretch>
            <a:fillRect/>
          </a:stretch>
        </p:blipFill>
        <p:spPr>
          <a:xfrm>
            <a:off x="705723" y="2487053"/>
            <a:ext cx="3838056" cy="2263077"/>
          </a:xfrm>
          <a:prstGeom prst="rect">
            <a:avLst/>
          </a:prstGeom>
        </p:spPr>
      </p:pic>
      <p:pic>
        <p:nvPicPr>
          <p:cNvPr id="5" name="Picture 4">
            <a:extLst>
              <a:ext uri="{FF2B5EF4-FFF2-40B4-BE49-F238E27FC236}">
                <a16:creationId xmlns:a16="http://schemas.microsoft.com/office/drawing/2014/main" id="{87153E63-C1BC-CB01-1D3B-3341A265123C}"/>
              </a:ext>
            </a:extLst>
          </p:cNvPr>
          <p:cNvPicPr>
            <a:picLocks noChangeAspect="1"/>
          </p:cNvPicPr>
          <p:nvPr/>
        </p:nvPicPr>
        <p:blipFill>
          <a:blip r:embed="rId4"/>
          <a:stretch>
            <a:fillRect/>
          </a:stretch>
        </p:blipFill>
        <p:spPr>
          <a:xfrm>
            <a:off x="5062537" y="2542237"/>
            <a:ext cx="2066925" cy="2209800"/>
          </a:xfrm>
          <a:prstGeom prst="rect">
            <a:avLst/>
          </a:prstGeom>
        </p:spPr>
      </p:pic>
      <p:pic>
        <p:nvPicPr>
          <p:cNvPr id="8" name="Picture 7">
            <a:extLst>
              <a:ext uri="{FF2B5EF4-FFF2-40B4-BE49-F238E27FC236}">
                <a16:creationId xmlns:a16="http://schemas.microsoft.com/office/drawing/2014/main" id="{A200670B-241C-13BA-9224-5EFAD178511F}"/>
              </a:ext>
            </a:extLst>
          </p:cNvPr>
          <p:cNvPicPr>
            <a:picLocks noChangeAspect="1"/>
          </p:cNvPicPr>
          <p:nvPr/>
        </p:nvPicPr>
        <p:blipFill>
          <a:blip r:embed="rId5"/>
          <a:stretch>
            <a:fillRect/>
          </a:stretch>
        </p:blipFill>
        <p:spPr>
          <a:xfrm>
            <a:off x="7846233" y="2617416"/>
            <a:ext cx="3091435" cy="2059441"/>
          </a:xfrm>
          <a:prstGeom prst="rect">
            <a:avLst/>
          </a:prstGeom>
        </p:spPr>
      </p:pic>
      <p:sp>
        <p:nvSpPr>
          <p:cNvPr id="9" name="TextBox 8">
            <a:extLst>
              <a:ext uri="{FF2B5EF4-FFF2-40B4-BE49-F238E27FC236}">
                <a16:creationId xmlns:a16="http://schemas.microsoft.com/office/drawing/2014/main" id="{FBEF43F6-5827-3DE7-5F78-B0F5FB178C5F}"/>
              </a:ext>
            </a:extLst>
          </p:cNvPr>
          <p:cNvSpPr txBox="1"/>
          <p:nvPr/>
        </p:nvSpPr>
        <p:spPr>
          <a:xfrm>
            <a:off x="565562" y="5193559"/>
            <a:ext cx="10788238" cy="1323439"/>
          </a:xfrm>
          <a:prstGeom prst="rect">
            <a:avLst/>
          </a:prstGeom>
          <a:noFill/>
        </p:spPr>
        <p:txBody>
          <a:bodyPr wrap="square" rtlCol="0">
            <a:spAutoFit/>
          </a:bodyPr>
          <a:lstStyle/>
          <a:p>
            <a:pPr algn="ctr"/>
            <a:r>
              <a:rPr lang="en-GB" sz="4000" dirty="0"/>
              <a:t>Is my subjective experience,</a:t>
            </a:r>
          </a:p>
          <a:p>
            <a:pPr algn="ctr"/>
            <a:r>
              <a:rPr lang="en-GB" sz="4000" dirty="0"/>
              <a:t> objectively true?</a:t>
            </a:r>
          </a:p>
        </p:txBody>
      </p:sp>
    </p:spTree>
    <p:extLst>
      <p:ext uri="{BB962C8B-B14F-4D97-AF65-F5344CB8AC3E}">
        <p14:creationId xmlns:p14="http://schemas.microsoft.com/office/powerpoint/2010/main" val="76788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39381</TotalTime>
  <Words>4905</Words>
  <Application>Microsoft Office PowerPoint</Application>
  <PresentationFormat>Widescreen</PresentationFormat>
  <Paragraphs>355</Paragraphs>
  <Slides>59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Abadi</vt:lpstr>
      <vt:lpstr>Arial</vt:lpstr>
      <vt:lpstr>Calibri</vt:lpstr>
      <vt:lpstr>Calibri Light</vt:lpstr>
      <vt:lpstr>Garamond</vt:lpstr>
      <vt:lpstr>Google Sans</vt:lpstr>
      <vt:lpstr>Lyon Text</vt:lpstr>
      <vt:lpstr>source-serif-pro</vt:lpstr>
      <vt:lpstr>Tahoma</vt:lpstr>
      <vt:lpstr>Office Theme</vt:lpstr>
      <vt:lpstr>How Philosophy  Works</vt:lpstr>
      <vt:lpstr>PowerPoint Presentation</vt:lpstr>
      <vt:lpstr>What is Philosophy? Two descriptions</vt:lpstr>
      <vt:lpstr>What is Philosophy? Two descriptions</vt:lpstr>
      <vt:lpstr>Some philosophical subjects</vt:lpstr>
      <vt:lpstr>Some philosophical subjects</vt:lpstr>
      <vt:lpstr>PowerPoint Presentation</vt:lpstr>
      <vt:lpstr>A Prior Question:</vt:lpstr>
      <vt:lpstr>A Prior Question:</vt:lpstr>
      <vt:lpstr>Subjective vs Objective?</vt:lpstr>
      <vt:lpstr>Subjective vs Objective?</vt:lpstr>
      <vt:lpstr>Subjective vs Objective?</vt:lpstr>
      <vt:lpstr>PowerPoint Presentation</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Subjective vs Objective</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Building a Structure of Beliefs</vt:lpstr>
      <vt:lpstr>Rational Thinking – Handling Uncertainty</vt:lpstr>
      <vt:lpstr>Rational Thinking – Handling Uncertainty</vt:lpstr>
      <vt:lpstr>Rational Thinking – Handling Uncertainty</vt:lpstr>
      <vt:lpstr>Rational Thinking – Handling Uncertainty</vt:lpstr>
      <vt:lpstr>Rational Thinking – Constructing an Argument</vt:lpstr>
      <vt:lpstr>Rational Thinking – Constructing an Argument</vt:lpstr>
      <vt:lpstr>Rational Thinking – Constructing an Argument</vt:lpstr>
      <vt:lpstr>Rational Thinking – Constructing an Argument</vt:lpstr>
      <vt:lpstr>Rational Thinking – Constructing an Argument</vt:lpstr>
      <vt:lpstr>Rational Thinking</vt:lpstr>
      <vt:lpstr>Rational Thinking</vt:lpstr>
      <vt:lpstr>Logical processes</vt:lpstr>
      <vt:lpstr>Logical Processes.</vt:lpstr>
      <vt:lpstr>Logical Processes</vt:lpstr>
      <vt:lpstr>One great philosopher accusing another of a fallacy:</vt:lpstr>
      <vt:lpstr>One great philosopher accusing another of a fallacy:</vt:lpstr>
      <vt:lpstr>Why did Russell say this?</vt:lpstr>
      <vt:lpstr>Some Common Logical Fallacies</vt:lpstr>
      <vt:lpstr>Some Common Logical Fallacies</vt:lpstr>
      <vt:lpstr>Symbolic Logic</vt:lpstr>
      <vt:lpstr>Some Common Logical Symbols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 an Introduction </dc:title>
  <dc:creator>Stephen Thorneycroft</dc:creator>
  <cp:lastModifiedBy>Stephen Thorneycroft</cp:lastModifiedBy>
  <cp:revision>2</cp:revision>
  <dcterms:created xsi:type="dcterms:W3CDTF">2024-07-08T17:43:41Z</dcterms:created>
  <dcterms:modified xsi:type="dcterms:W3CDTF">2024-09-13T12:29:09Z</dcterms:modified>
</cp:coreProperties>
</file>