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257" r:id="rId4"/>
    <p:sldId id="264" r:id="rId5"/>
    <p:sldId id="263" r:id="rId6"/>
    <p:sldId id="262" r:id="rId7"/>
    <p:sldId id="265" r:id="rId8"/>
    <p:sldId id="324" r:id="rId9"/>
    <p:sldId id="325" r:id="rId10"/>
    <p:sldId id="266" r:id="rId11"/>
    <p:sldId id="288" r:id="rId12"/>
    <p:sldId id="267" r:id="rId13"/>
    <p:sldId id="273" r:id="rId14"/>
    <p:sldId id="272" r:id="rId15"/>
    <p:sldId id="274" r:id="rId16"/>
    <p:sldId id="271" r:id="rId17"/>
    <p:sldId id="270" r:id="rId18"/>
    <p:sldId id="269" r:id="rId19"/>
    <p:sldId id="268" r:id="rId20"/>
    <p:sldId id="275" r:id="rId21"/>
    <p:sldId id="278" r:id="rId22"/>
    <p:sldId id="280" r:id="rId23"/>
    <p:sldId id="281" r:id="rId24"/>
    <p:sldId id="279" r:id="rId25"/>
    <p:sldId id="276" r:id="rId26"/>
    <p:sldId id="277" r:id="rId27"/>
    <p:sldId id="258" r:id="rId28"/>
    <p:sldId id="259" r:id="rId29"/>
    <p:sldId id="260" r:id="rId30"/>
    <p:sldId id="282" r:id="rId31"/>
    <p:sldId id="283" r:id="rId32"/>
    <p:sldId id="284" r:id="rId33"/>
    <p:sldId id="285" r:id="rId34"/>
    <p:sldId id="330" r:id="rId35"/>
    <p:sldId id="286" r:id="rId36"/>
    <p:sldId id="328" r:id="rId37"/>
    <p:sldId id="329" r:id="rId38"/>
    <p:sldId id="331" r:id="rId39"/>
    <p:sldId id="293" r:id="rId40"/>
    <p:sldId id="307" r:id="rId41"/>
    <p:sldId id="308" r:id="rId42"/>
    <p:sldId id="309" r:id="rId43"/>
    <p:sldId id="310" r:id="rId44"/>
    <p:sldId id="332" r:id="rId45"/>
    <p:sldId id="294" r:id="rId46"/>
    <p:sldId id="320" r:id="rId47"/>
    <p:sldId id="321" r:id="rId48"/>
    <p:sldId id="322" r:id="rId49"/>
    <p:sldId id="323" r:id="rId50"/>
    <p:sldId id="295" r:id="rId51"/>
    <p:sldId id="296" r:id="rId52"/>
    <p:sldId id="297" r:id="rId53"/>
    <p:sldId id="298" r:id="rId54"/>
    <p:sldId id="311" r:id="rId55"/>
    <p:sldId id="312" r:id="rId56"/>
    <p:sldId id="313" r:id="rId57"/>
    <p:sldId id="314" r:id="rId58"/>
    <p:sldId id="315" r:id="rId59"/>
    <p:sldId id="316" r:id="rId60"/>
    <p:sldId id="317" r:id="rId61"/>
    <p:sldId id="318" r:id="rId62"/>
    <p:sldId id="306" r:id="rId63"/>
    <p:sldId id="304" r:id="rId64"/>
    <p:sldId id="326" r:id="rId65"/>
    <p:sldId id="300" r:id="rId66"/>
    <p:sldId id="319" r:id="rId67"/>
    <p:sldId id="301" r:id="rId68"/>
    <p:sldId id="302" r:id="rId69"/>
    <p:sldId id="30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B9ED5-B2CE-43B9-B9AC-E80437F18557}" v="29" dt="2025-10-14T10:23:48.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6" d="100"/>
          <a:sy n="96"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7F578-85FB-4ABF-9352-EE8F9B6DD62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0FE0F1F-E202-4244-A123-913A2E11CAA8}">
      <dgm:prSet/>
      <dgm:spPr/>
      <dgm:t>
        <a:bodyPr/>
        <a:lstStyle/>
        <a:p>
          <a:r>
            <a:rPr lang="en-GB" sz="2800" b="1"/>
            <a:t>There are a couple of problems</a:t>
          </a:r>
          <a:r>
            <a:rPr lang="en-GB" sz="2800"/>
            <a:t>……..</a:t>
          </a:r>
          <a:endParaRPr lang="en-US" sz="2800"/>
        </a:p>
      </dgm:t>
    </dgm:pt>
    <dgm:pt modelId="{69066625-BD3B-4E09-B5D7-875743652367}" type="parTrans" cxnId="{0A867A0C-64C0-4C03-BD89-3A48104CA53C}">
      <dgm:prSet/>
      <dgm:spPr/>
      <dgm:t>
        <a:bodyPr/>
        <a:lstStyle/>
        <a:p>
          <a:endParaRPr lang="en-US"/>
        </a:p>
      </dgm:t>
    </dgm:pt>
    <dgm:pt modelId="{F6BA3D58-E241-474B-8176-2B6B4AABDDE6}" type="sibTrans" cxnId="{0A867A0C-64C0-4C03-BD89-3A48104CA53C}">
      <dgm:prSet/>
      <dgm:spPr/>
      <dgm:t>
        <a:bodyPr/>
        <a:lstStyle/>
        <a:p>
          <a:endParaRPr lang="en-US"/>
        </a:p>
      </dgm:t>
    </dgm:pt>
    <dgm:pt modelId="{5BAAE73B-4393-4061-A85E-DF48B21C04F4}">
      <dgm:prSet custT="1"/>
      <dgm:spPr/>
      <dgm:t>
        <a:bodyPr/>
        <a:lstStyle/>
        <a:p>
          <a:r>
            <a:rPr lang="en-GB" sz="2400" dirty="0"/>
            <a:t>Cost - Even with reusable rockets, the project is extremely expensive (Estimates $100 billion to $1000 trillion)</a:t>
          </a:r>
          <a:endParaRPr lang="en-US" sz="2400" dirty="0"/>
        </a:p>
      </dgm:t>
    </dgm:pt>
    <dgm:pt modelId="{888201FA-C940-4BEE-A361-7316F4DCDA9C}" type="parTrans" cxnId="{8B330D1B-CBB8-4485-8F64-666577EF9218}">
      <dgm:prSet/>
      <dgm:spPr/>
      <dgm:t>
        <a:bodyPr/>
        <a:lstStyle/>
        <a:p>
          <a:endParaRPr lang="en-US"/>
        </a:p>
      </dgm:t>
    </dgm:pt>
    <dgm:pt modelId="{63CCEB73-37E9-4308-B2BE-08C3B1040404}" type="sibTrans" cxnId="{8B330D1B-CBB8-4485-8F64-666577EF9218}">
      <dgm:prSet/>
      <dgm:spPr/>
      <dgm:t>
        <a:bodyPr/>
        <a:lstStyle/>
        <a:p>
          <a:endParaRPr lang="en-US"/>
        </a:p>
      </dgm:t>
    </dgm:pt>
    <dgm:pt modelId="{CF7B3E24-0CB9-4E4F-B7EE-24DB188769BE}">
      <dgm:prSet custT="1"/>
      <dgm:spPr/>
      <dgm:t>
        <a:bodyPr/>
        <a:lstStyle/>
        <a:p>
          <a:r>
            <a:rPr lang="en-GB" sz="2400" dirty="0"/>
            <a:t>Launch windows - Mars is only optimally reachable every 26 months</a:t>
          </a:r>
          <a:endParaRPr lang="en-US" sz="2400" dirty="0"/>
        </a:p>
      </dgm:t>
    </dgm:pt>
    <dgm:pt modelId="{D30BB81D-0536-4D2D-8877-4C2F46B9CA69}" type="parTrans" cxnId="{51303B16-6CC7-4BBF-82B4-D584DEC96446}">
      <dgm:prSet/>
      <dgm:spPr/>
      <dgm:t>
        <a:bodyPr/>
        <a:lstStyle/>
        <a:p>
          <a:endParaRPr lang="en-US"/>
        </a:p>
      </dgm:t>
    </dgm:pt>
    <dgm:pt modelId="{5F7E4101-CF04-4C2F-BC3B-AA8BC2ECBE1A}" type="sibTrans" cxnId="{51303B16-6CC7-4BBF-82B4-D584DEC96446}">
      <dgm:prSet/>
      <dgm:spPr/>
      <dgm:t>
        <a:bodyPr/>
        <a:lstStyle/>
        <a:p>
          <a:endParaRPr lang="en-US"/>
        </a:p>
      </dgm:t>
    </dgm:pt>
    <dgm:pt modelId="{2DB497DC-3C99-4BA4-9047-3957B61D081B}">
      <dgm:prSet custT="1"/>
      <dgm:spPr/>
      <dgm:t>
        <a:bodyPr/>
        <a:lstStyle/>
        <a:p>
          <a:r>
            <a:rPr lang="en-GB" sz="2400" dirty="0"/>
            <a:t>Journey time - 6-9 month trips with current technology</a:t>
          </a:r>
          <a:endParaRPr lang="en-US" sz="2400" dirty="0"/>
        </a:p>
      </dgm:t>
    </dgm:pt>
    <dgm:pt modelId="{1D19CE32-D23A-4483-A2C8-AD2E7F29C329}" type="parTrans" cxnId="{64B5DDDB-817A-4130-AC56-1472F3D61903}">
      <dgm:prSet/>
      <dgm:spPr/>
      <dgm:t>
        <a:bodyPr/>
        <a:lstStyle/>
        <a:p>
          <a:endParaRPr lang="en-US"/>
        </a:p>
      </dgm:t>
    </dgm:pt>
    <dgm:pt modelId="{EAE1E6E8-B316-4776-97E4-A7EC7BE86806}" type="sibTrans" cxnId="{64B5DDDB-817A-4130-AC56-1472F3D61903}">
      <dgm:prSet/>
      <dgm:spPr/>
      <dgm:t>
        <a:bodyPr/>
        <a:lstStyle/>
        <a:p>
          <a:endParaRPr lang="en-US"/>
        </a:p>
      </dgm:t>
    </dgm:pt>
    <dgm:pt modelId="{4CBD5B1F-C5CB-4A6A-823D-D170272B3C9A}">
      <dgm:prSet custT="1"/>
      <dgm:spPr/>
      <dgm:t>
        <a:bodyPr/>
        <a:lstStyle/>
        <a:p>
          <a:r>
            <a:rPr lang="en-GB" sz="2400" dirty="0"/>
            <a:t>Payload limitations - Can only bring essentials, you will have to manufacture most things on Mars</a:t>
          </a:r>
          <a:endParaRPr lang="en-US" sz="2400" dirty="0"/>
        </a:p>
      </dgm:t>
    </dgm:pt>
    <dgm:pt modelId="{FE1F3ACD-C166-4F76-B6C7-00AB9D6CAF02}" type="parTrans" cxnId="{9168D3AB-B218-406F-A1AC-DE2A3CA481AB}">
      <dgm:prSet/>
      <dgm:spPr/>
      <dgm:t>
        <a:bodyPr/>
        <a:lstStyle/>
        <a:p>
          <a:endParaRPr lang="en-US"/>
        </a:p>
      </dgm:t>
    </dgm:pt>
    <dgm:pt modelId="{CF504619-9F58-4D8F-8A59-BF9F2A6DA3F0}" type="sibTrans" cxnId="{9168D3AB-B218-406F-A1AC-DE2A3CA481AB}">
      <dgm:prSet/>
      <dgm:spPr/>
      <dgm:t>
        <a:bodyPr/>
        <a:lstStyle/>
        <a:p>
          <a:endParaRPr lang="en-US"/>
        </a:p>
      </dgm:t>
    </dgm:pt>
    <dgm:pt modelId="{6138F5F6-0EC7-48B9-B8A3-2BA9AA531BDC}">
      <dgm:prSet custT="1"/>
      <dgm:spPr/>
      <dgm:t>
        <a:bodyPr/>
        <a:lstStyle/>
        <a:p>
          <a:r>
            <a:rPr lang="en-GB" sz="2400" dirty="0"/>
            <a:t>Atmosphere - 95% CO2, only 0.1% oxygen. You will die without an artificial air supply</a:t>
          </a:r>
          <a:endParaRPr lang="en-US" sz="2400" dirty="0"/>
        </a:p>
      </dgm:t>
    </dgm:pt>
    <dgm:pt modelId="{BDAB869C-1B7E-4F6F-A061-475F8DF60281}" type="parTrans" cxnId="{F600B128-2FEF-4306-ADF1-F24B3705F314}">
      <dgm:prSet/>
      <dgm:spPr/>
      <dgm:t>
        <a:bodyPr/>
        <a:lstStyle/>
        <a:p>
          <a:endParaRPr lang="en-US"/>
        </a:p>
      </dgm:t>
    </dgm:pt>
    <dgm:pt modelId="{4B29DED5-B8AC-49B9-948A-9A6D1C46B8B3}" type="sibTrans" cxnId="{F600B128-2FEF-4306-ADF1-F24B3705F314}">
      <dgm:prSet/>
      <dgm:spPr/>
      <dgm:t>
        <a:bodyPr/>
        <a:lstStyle/>
        <a:p>
          <a:endParaRPr lang="en-US"/>
        </a:p>
      </dgm:t>
    </dgm:pt>
    <dgm:pt modelId="{E5D04990-3C3A-43D3-A110-D0AB3F584BF1}">
      <dgm:prSet custT="1"/>
      <dgm:spPr/>
      <dgm:t>
        <a:bodyPr/>
        <a:lstStyle/>
        <a:p>
          <a:r>
            <a:rPr lang="en-GB" sz="2400" dirty="0"/>
            <a:t>Radiation - No magnetic field or thick atmosphere to block cosmic rays and solar radiation – you will suffer from radiation sickness ( around 5% will die)</a:t>
          </a:r>
          <a:endParaRPr lang="en-US" sz="2400" dirty="0"/>
        </a:p>
      </dgm:t>
    </dgm:pt>
    <dgm:pt modelId="{FE9190D2-4F05-4E82-907F-1F956ABC4FC9}" type="parTrans" cxnId="{DFD5D27C-1897-4C27-A200-5486C2F58C3C}">
      <dgm:prSet/>
      <dgm:spPr/>
      <dgm:t>
        <a:bodyPr/>
        <a:lstStyle/>
        <a:p>
          <a:endParaRPr lang="en-US"/>
        </a:p>
      </dgm:t>
    </dgm:pt>
    <dgm:pt modelId="{50F0A1CB-6492-4999-9F23-6BDDE7E6A89C}" type="sibTrans" cxnId="{DFD5D27C-1897-4C27-A200-5486C2F58C3C}">
      <dgm:prSet/>
      <dgm:spPr/>
      <dgm:t>
        <a:bodyPr/>
        <a:lstStyle/>
        <a:p>
          <a:endParaRPr lang="en-US"/>
        </a:p>
      </dgm:t>
    </dgm:pt>
    <dgm:pt modelId="{8608BA02-B9D2-4DDD-934C-235327CCAA8E}">
      <dgm:prSet custT="1"/>
      <dgm:spPr/>
      <dgm:t>
        <a:bodyPr/>
        <a:lstStyle/>
        <a:p>
          <a:r>
            <a:rPr lang="en-GB" sz="2400" dirty="0"/>
            <a:t>Temperature - Average -80°F (</a:t>
          </a:r>
          <a:r>
            <a:rPr lang="en-GB" sz="2400" b="1" dirty="0"/>
            <a:t>-62°C</a:t>
          </a:r>
          <a:r>
            <a:rPr lang="en-GB" sz="2400" dirty="0"/>
            <a:t>), extreme daily variations</a:t>
          </a:r>
          <a:endParaRPr lang="en-US" sz="2400" dirty="0"/>
        </a:p>
      </dgm:t>
    </dgm:pt>
    <dgm:pt modelId="{8B309105-008A-4188-8E5D-5A2528D77C55}" type="parTrans" cxnId="{2D45C6D3-F150-4334-89F0-F28DDFDF4CD7}">
      <dgm:prSet/>
      <dgm:spPr/>
      <dgm:t>
        <a:bodyPr/>
        <a:lstStyle/>
        <a:p>
          <a:endParaRPr lang="en-US"/>
        </a:p>
      </dgm:t>
    </dgm:pt>
    <dgm:pt modelId="{BCF2DF1F-9DAC-4ADF-AC1A-F5A87A4BE9D4}" type="sibTrans" cxnId="{2D45C6D3-F150-4334-89F0-F28DDFDF4CD7}">
      <dgm:prSet/>
      <dgm:spPr/>
      <dgm:t>
        <a:bodyPr/>
        <a:lstStyle/>
        <a:p>
          <a:endParaRPr lang="en-US"/>
        </a:p>
      </dgm:t>
    </dgm:pt>
    <dgm:pt modelId="{9C0D64F7-8D33-4304-ACBB-3B4C8F326943}">
      <dgm:prSet custT="1"/>
      <dgm:spPr/>
      <dgm:t>
        <a:bodyPr/>
        <a:lstStyle/>
        <a:p>
          <a:r>
            <a:rPr lang="en-GB" sz="2400" dirty="0"/>
            <a:t>Pressure - Less than 1% of Earth’s; we’d need pressurized environments or spacesuits outdoors</a:t>
          </a:r>
          <a:endParaRPr lang="en-US" sz="2400" dirty="0"/>
        </a:p>
      </dgm:t>
    </dgm:pt>
    <dgm:pt modelId="{F5E97CF6-CC4F-4C6D-AA84-6F02DB958A31}" type="parTrans" cxnId="{9958ECBF-E049-47D3-B36F-680A2F90931B}">
      <dgm:prSet/>
      <dgm:spPr/>
      <dgm:t>
        <a:bodyPr/>
        <a:lstStyle/>
        <a:p>
          <a:endParaRPr lang="en-US"/>
        </a:p>
      </dgm:t>
    </dgm:pt>
    <dgm:pt modelId="{A388960A-4FAF-4A41-A826-47DE391E17A1}" type="sibTrans" cxnId="{9958ECBF-E049-47D3-B36F-680A2F90931B}">
      <dgm:prSet/>
      <dgm:spPr/>
      <dgm:t>
        <a:bodyPr/>
        <a:lstStyle/>
        <a:p>
          <a:endParaRPr lang="en-US"/>
        </a:p>
      </dgm:t>
    </dgm:pt>
    <dgm:pt modelId="{9032D609-9CEC-4A88-9798-C4518A15ADF3}">
      <dgm:prSet custT="1"/>
      <dgm:spPr/>
      <dgm:t>
        <a:bodyPr/>
        <a:lstStyle/>
        <a:p>
          <a:r>
            <a:rPr lang="en-GB" sz="2400" dirty="0"/>
            <a:t>Dust storms - Planet-wide storms can last months, blocking solar power</a:t>
          </a:r>
          <a:endParaRPr lang="en-US" sz="2400" dirty="0"/>
        </a:p>
      </dgm:t>
    </dgm:pt>
    <dgm:pt modelId="{3948F517-757B-44EF-AD28-A2754CBEFFD1}" type="parTrans" cxnId="{3905FA88-4879-4E4B-BCB7-58F42B4DCF6B}">
      <dgm:prSet/>
      <dgm:spPr/>
      <dgm:t>
        <a:bodyPr/>
        <a:lstStyle/>
        <a:p>
          <a:endParaRPr lang="en-US"/>
        </a:p>
      </dgm:t>
    </dgm:pt>
    <dgm:pt modelId="{91E05E28-1B2D-4A5E-A074-695FEEE99776}" type="sibTrans" cxnId="{3905FA88-4879-4E4B-BCB7-58F42B4DCF6B}">
      <dgm:prSet/>
      <dgm:spPr/>
      <dgm:t>
        <a:bodyPr/>
        <a:lstStyle/>
        <a:p>
          <a:endParaRPr lang="en-US"/>
        </a:p>
      </dgm:t>
    </dgm:pt>
    <dgm:pt modelId="{576107C6-8768-4D3F-BC15-BB7E679680CD}">
      <dgm:prSet custT="1"/>
      <dgm:spPr/>
      <dgm:t>
        <a:bodyPr/>
        <a:lstStyle/>
        <a:p>
          <a:r>
            <a:rPr lang="en-GB" sz="2400"/>
            <a:t>Water access - Must extract from ice or underground sources</a:t>
          </a:r>
          <a:endParaRPr lang="en-US" sz="2400"/>
        </a:p>
      </dgm:t>
    </dgm:pt>
    <dgm:pt modelId="{B39294BA-F68D-417E-B7F9-4C44F75233A4}" type="parTrans" cxnId="{C41C719F-8EAD-4DBC-8CEC-8018FA36304A}">
      <dgm:prSet/>
      <dgm:spPr/>
      <dgm:t>
        <a:bodyPr/>
        <a:lstStyle/>
        <a:p>
          <a:endParaRPr lang="en-US"/>
        </a:p>
      </dgm:t>
    </dgm:pt>
    <dgm:pt modelId="{8CD356C4-4BB4-4722-9D5D-993ACA2F86E5}" type="sibTrans" cxnId="{C41C719F-8EAD-4DBC-8CEC-8018FA36304A}">
      <dgm:prSet/>
      <dgm:spPr/>
      <dgm:t>
        <a:bodyPr/>
        <a:lstStyle/>
        <a:p>
          <a:endParaRPr lang="en-US"/>
        </a:p>
      </dgm:t>
    </dgm:pt>
    <dgm:pt modelId="{5BD7D853-A6E4-4C70-ACAE-ADDF2E0E3F6A}">
      <dgm:prSet custT="1"/>
      <dgm:spPr/>
      <dgm:t>
        <a:bodyPr/>
        <a:lstStyle/>
        <a:p>
          <a:r>
            <a:rPr lang="en-GB" sz="2400" dirty="0"/>
            <a:t>No soil, must create controlled growing environments</a:t>
          </a:r>
          <a:endParaRPr lang="en-US" sz="2400" dirty="0"/>
        </a:p>
      </dgm:t>
    </dgm:pt>
    <dgm:pt modelId="{242D8223-F644-46FB-B7F5-9F763BE1DB3A}" type="parTrans" cxnId="{5CFD4F79-A776-44D4-9444-050A06FA1AE0}">
      <dgm:prSet/>
      <dgm:spPr/>
      <dgm:t>
        <a:bodyPr/>
        <a:lstStyle/>
        <a:p>
          <a:endParaRPr lang="en-US"/>
        </a:p>
      </dgm:t>
    </dgm:pt>
    <dgm:pt modelId="{92D9B91E-EB47-4D07-AB36-4C4359EDA54A}" type="sibTrans" cxnId="{5CFD4F79-A776-44D4-9444-050A06FA1AE0}">
      <dgm:prSet/>
      <dgm:spPr/>
      <dgm:t>
        <a:bodyPr/>
        <a:lstStyle/>
        <a:p>
          <a:endParaRPr lang="en-US"/>
        </a:p>
      </dgm:t>
    </dgm:pt>
    <dgm:pt modelId="{2E6FD952-1890-4561-BF1A-6042B9FC9D9B}" type="pres">
      <dgm:prSet presAssocID="{67D7F578-85FB-4ABF-9352-EE8F9B6DD622}" presName="cycle" presStyleCnt="0">
        <dgm:presLayoutVars>
          <dgm:dir/>
          <dgm:resizeHandles val="exact"/>
        </dgm:presLayoutVars>
      </dgm:prSet>
      <dgm:spPr/>
    </dgm:pt>
    <dgm:pt modelId="{C86CA486-618D-4128-B44F-55C226845CD9}" type="pres">
      <dgm:prSet presAssocID="{B0FE0F1F-E202-4244-A123-913A2E11CAA8}" presName="node" presStyleLbl="revTx" presStyleIdx="0" presStyleCnt="1" custScaleX="182857">
        <dgm:presLayoutVars>
          <dgm:bulletEnabled val="1"/>
        </dgm:presLayoutVars>
      </dgm:prSet>
      <dgm:spPr/>
    </dgm:pt>
  </dgm:ptLst>
  <dgm:cxnLst>
    <dgm:cxn modelId="{0A867A0C-64C0-4C03-BD89-3A48104CA53C}" srcId="{67D7F578-85FB-4ABF-9352-EE8F9B6DD622}" destId="{B0FE0F1F-E202-4244-A123-913A2E11CAA8}" srcOrd="0" destOrd="0" parTransId="{69066625-BD3B-4E09-B5D7-875743652367}" sibTransId="{F6BA3D58-E241-474B-8176-2B6B4AABDDE6}"/>
    <dgm:cxn modelId="{51303B16-6CC7-4BBF-82B4-D584DEC96446}" srcId="{B0FE0F1F-E202-4244-A123-913A2E11CAA8}" destId="{CF7B3E24-0CB9-4E4F-B7EE-24DB188769BE}" srcOrd="1" destOrd="0" parTransId="{D30BB81D-0536-4D2D-8877-4C2F46B9CA69}" sibTransId="{5F7E4101-CF04-4C2F-BC3B-AA8BC2ECBE1A}"/>
    <dgm:cxn modelId="{8B330D1B-CBB8-4485-8F64-666577EF9218}" srcId="{B0FE0F1F-E202-4244-A123-913A2E11CAA8}" destId="{5BAAE73B-4393-4061-A85E-DF48B21C04F4}" srcOrd="0" destOrd="0" parTransId="{888201FA-C940-4BEE-A361-7316F4DCDA9C}" sibTransId="{63CCEB73-37E9-4308-B2BE-08C3B1040404}"/>
    <dgm:cxn modelId="{F600B128-2FEF-4306-ADF1-F24B3705F314}" srcId="{B0FE0F1F-E202-4244-A123-913A2E11CAA8}" destId="{6138F5F6-0EC7-48B9-B8A3-2BA9AA531BDC}" srcOrd="4" destOrd="0" parTransId="{BDAB869C-1B7E-4F6F-A061-475F8DF60281}" sibTransId="{4B29DED5-B8AC-49B9-948A-9A6D1C46B8B3}"/>
    <dgm:cxn modelId="{ACAEDE37-7327-4ECE-A591-D04E59468905}" type="presOf" srcId="{E5D04990-3C3A-43D3-A110-D0AB3F584BF1}" destId="{C86CA486-618D-4128-B44F-55C226845CD9}" srcOrd="0" destOrd="6" presId="urn:microsoft.com/office/officeart/2005/8/layout/cycle1"/>
    <dgm:cxn modelId="{3D9FCB38-6315-411D-82AD-E83F8ABBA6E1}" type="presOf" srcId="{2DB497DC-3C99-4BA4-9047-3957B61D081B}" destId="{C86CA486-618D-4128-B44F-55C226845CD9}" srcOrd="0" destOrd="3" presId="urn:microsoft.com/office/officeart/2005/8/layout/cycle1"/>
    <dgm:cxn modelId="{56600643-D4F4-4242-B718-482A828B70CB}" type="presOf" srcId="{5BD7D853-A6E4-4C70-ACAE-ADDF2E0E3F6A}" destId="{C86CA486-618D-4128-B44F-55C226845CD9}" srcOrd="0" destOrd="11" presId="urn:microsoft.com/office/officeart/2005/8/layout/cycle1"/>
    <dgm:cxn modelId="{E05B1A75-929C-4140-84D9-6700B8FC75A8}" type="presOf" srcId="{CF7B3E24-0CB9-4E4F-B7EE-24DB188769BE}" destId="{C86CA486-618D-4128-B44F-55C226845CD9}" srcOrd="0" destOrd="2" presId="urn:microsoft.com/office/officeart/2005/8/layout/cycle1"/>
    <dgm:cxn modelId="{5CFD4F79-A776-44D4-9444-050A06FA1AE0}" srcId="{B0FE0F1F-E202-4244-A123-913A2E11CAA8}" destId="{5BD7D853-A6E4-4C70-ACAE-ADDF2E0E3F6A}" srcOrd="10" destOrd="0" parTransId="{242D8223-F644-46FB-B7F5-9F763BE1DB3A}" sibTransId="{92D9B91E-EB47-4D07-AB36-4C4359EDA54A}"/>
    <dgm:cxn modelId="{DFD5D27C-1897-4C27-A200-5486C2F58C3C}" srcId="{B0FE0F1F-E202-4244-A123-913A2E11CAA8}" destId="{E5D04990-3C3A-43D3-A110-D0AB3F584BF1}" srcOrd="5" destOrd="0" parTransId="{FE9190D2-4F05-4E82-907F-1F956ABC4FC9}" sibTransId="{50F0A1CB-6492-4999-9F23-6BDDE7E6A89C}"/>
    <dgm:cxn modelId="{3EAE0181-200F-49E2-8A7A-A7689108A395}" type="presOf" srcId="{9032D609-9CEC-4A88-9798-C4518A15ADF3}" destId="{C86CA486-618D-4128-B44F-55C226845CD9}" srcOrd="0" destOrd="9" presId="urn:microsoft.com/office/officeart/2005/8/layout/cycle1"/>
    <dgm:cxn modelId="{3905FA88-4879-4E4B-BCB7-58F42B4DCF6B}" srcId="{B0FE0F1F-E202-4244-A123-913A2E11CAA8}" destId="{9032D609-9CEC-4A88-9798-C4518A15ADF3}" srcOrd="8" destOrd="0" parTransId="{3948F517-757B-44EF-AD28-A2754CBEFFD1}" sibTransId="{91E05E28-1B2D-4A5E-A074-695FEEE99776}"/>
    <dgm:cxn modelId="{D1A7C099-587E-42A7-9EA3-C38E809F9F1D}" type="presOf" srcId="{6138F5F6-0EC7-48B9-B8A3-2BA9AA531BDC}" destId="{C86CA486-618D-4128-B44F-55C226845CD9}" srcOrd="0" destOrd="5" presId="urn:microsoft.com/office/officeart/2005/8/layout/cycle1"/>
    <dgm:cxn modelId="{2E5AF39C-476F-4B78-AE02-703BDDD6DF40}" type="presOf" srcId="{8608BA02-B9D2-4DDD-934C-235327CCAA8E}" destId="{C86CA486-618D-4128-B44F-55C226845CD9}" srcOrd="0" destOrd="7" presId="urn:microsoft.com/office/officeart/2005/8/layout/cycle1"/>
    <dgm:cxn modelId="{AF590A9E-C94C-4E8F-ADB5-1AF3ED185281}" type="presOf" srcId="{4CBD5B1F-C5CB-4A6A-823D-D170272B3C9A}" destId="{C86CA486-618D-4128-B44F-55C226845CD9}" srcOrd="0" destOrd="4" presId="urn:microsoft.com/office/officeart/2005/8/layout/cycle1"/>
    <dgm:cxn modelId="{C41C719F-8EAD-4DBC-8CEC-8018FA36304A}" srcId="{B0FE0F1F-E202-4244-A123-913A2E11CAA8}" destId="{576107C6-8768-4D3F-BC15-BB7E679680CD}" srcOrd="9" destOrd="0" parTransId="{B39294BA-F68D-417E-B7F9-4C44F75233A4}" sibTransId="{8CD356C4-4BB4-4722-9D5D-993ACA2F86E5}"/>
    <dgm:cxn modelId="{88ADF8A5-22E9-43E3-BC10-115A3B950943}" type="presOf" srcId="{576107C6-8768-4D3F-BC15-BB7E679680CD}" destId="{C86CA486-618D-4128-B44F-55C226845CD9}" srcOrd="0" destOrd="10" presId="urn:microsoft.com/office/officeart/2005/8/layout/cycle1"/>
    <dgm:cxn modelId="{9168D3AB-B218-406F-A1AC-DE2A3CA481AB}" srcId="{B0FE0F1F-E202-4244-A123-913A2E11CAA8}" destId="{4CBD5B1F-C5CB-4A6A-823D-D170272B3C9A}" srcOrd="3" destOrd="0" parTransId="{FE1F3ACD-C166-4F76-B6C7-00AB9D6CAF02}" sibTransId="{CF504619-9F58-4D8F-8A59-BF9F2A6DA3F0}"/>
    <dgm:cxn modelId="{9958ECBF-E049-47D3-B36F-680A2F90931B}" srcId="{B0FE0F1F-E202-4244-A123-913A2E11CAA8}" destId="{9C0D64F7-8D33-4304-ACBB-3B4C8F326943}" srcOrd="7" destOrd="0" parTransId="{F5E97CF6-CC4F-4C6D-AA84-6F02DB958A31}" sibTransId="{A388960A-4FAF-4A41-A826-47DE391E17A1}"/>
    <dgm:cxn modelId="{C9FEDAC0-24BC-47BF-A859-A49BC903819A}" type="presOf" srcId="{B0FE0F1F-E202-4244-A123-913A2E11CAA8}" destId="{C86CA486-618D-4128-B44F-55C226845CD9}" srcOrd="0" destOrd="0" presId="urn:microsoft.com/office/officeart/2005/8/layout/cycle1"/>
    <dgm:cxn modelId="{931A9ECA-39E4-41BD-956B-712BBF2F98E9}" type="presOf" srcId="{67D7F578-85FB-4ABF-9352-EE8F9B6DD622}" destId="{2E6FD952-1890-4561-BF1A-6042B9FC9D9B}" srcOrd="0" destOrd="0" presId="urn:microsoft.com/office/officeart/2005/8/layout/cycle1"/>
    <dgm:cxn modelId="{2D45C6D3-F150-4334-89F0-F28DDFDF4CD7}" srcId="{B0FE0F1F-E202-4244-A123-913A2E11CAA8}" destId="{8608BA02-B9D2-4DDD-934C-235327CCAA8E}" srcOrd="6" destOrd="0" parTransId="{8B309105-008A-4188-8E5D-5A2528D77C55}" sibTransId="{BCF2DF1F-9DAC-4ADF-AC1A-F5A87A4BE9D4}"/>
    <dgm:cxn modelId="{F028D0D6-B5F1-4764-939B-D83A4488E9B0}" type="presOf" srcId="{9C0D64F7-8D33-4304-ACBB-3B4C8F326943}" destId="{C86CA486-618D-4128-B44F-55C226845CD9}" srcOrd="0" destOrd="8" presId="urn:microsoft.com/office/officeart/2005/8/layout/cycle1"/>
    <dgm:cxn modelId="{64B5DDDB-817A-4130-AC56-1472F3D61903}" srcId="{B0FE0F1F-E202-4244-A123-913A2E11CAA8}" destId="{2DB497DC-3C99-4BA4-9047-3957B61D081B}" srcOrd="2" destOrd="0" parTransId="{1D19CE32-D23A-4483-A2C8-AD2E7F29C329}" sibTransId="{EAE1E6E8-B316-4776-97E4-A7EC7BE86806}"/>
    <dgm:cxn modelId="{0B9440E2-DCE4-413A-A897-3E800FCF28BC}" type="presOf" srcId="{5BAAE73B-4393-4061-A85E-DF48B21C04F4}" destId="{C86CA486-618D-4128-B44F-55C226845CD9}" srcOrd="0" destOrd="1" presId="urn:microsoft.com/office/officeart/2005/8/layout/cycle1"/>
    <dgm:cxn modelId="{DD813F7F-5A58-43BF-A90A-687477CF0037}" type="presParOf" srcId="{2E6FD952-1890-4561-BF1A-6042B9FC9D9B}" destId="{C86CA486-618D-4128-B44F-55C226845CD9}"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CA486-618D-4128-B44F-55C226845CD9}">
      <dsp:nvSpPr>
        <dsp:cNvPr id="0" name=""/>
        <dsp:cNvSpPr/>
      </dsp:nvSpPr>
      <dsp:spPr>
        <a:xfrm>
          <a:off x="4" y="555"/>
          <a:ext cx="11302439" cy="618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244600">
            <a:lnSpc>
              <a:spcPct val="90000"/>
            </a:lnSpc>
            <a:spcBef>
              <a:spcPct val="0"/>
            </a:spcBef>
            <a:spcAft>
              <a:spcPct val="35000"/>
            </a:spcAft>
            <a:buNone/>
          </a:pPr>
          <a:r>
            <a:rPr lang="en-GB" sz="2800" b="1" kern="1200"/>
            <a:t>There are a couple of problems</a:t>
          </a:r>
          <a:r>
            <a:rPr lang="en-GB" sz="2800" kern="1200"/>
            <a:t>……..</a:t>
          </a:r>
          <a:endParaRPr lang="en-US" sz="2800" kern="1200"/>
        </a:p>
        <a:p>
          <a:pPr marL="228600" lvl="1" indent="-228600" algn="l" defTabSz="1066800">
            <a:lnSpc>
              <a:spcPct val="90000"/>
            </a:lnSpc>
            <a:spcBef>
              <a:spcPct val="0"/>
            </a:spcBef>
            <a:spcAft>
              <a:spcPct val="15000"/>
            </a:spcAft>
            <a:buChar char="•"/>
          </a:pPr>
          <a:r>
            <a:rPr lang="en-GB" sz="2400" kern="1200" dirty="0"/>
            <a:t>Cost - Even with reusable rockets, the project is extremely expensive (Estimates $100 billion to $1000 trillion)</a:t>
          </a:r>
          <a:endParaRPr lang="en-US" sz="2400" kern="1200" dirty="0"/>
        </a:p>
        <a:p>
          <a:pPr marL="228600" lvl="1" indent="-228600" algn="l" defTabSz="1066800">
            <a:lnSpc>
              <a:spcPct val="90000"/>
            </a:lnSpc>
            <a:spcBef>
              <a:spcPct val="0"/>
            </a:spcBef>
            <a:spcAft>
              <a:spcPct val="15000"/>
            </a:spcAft>
            <a:buChar char="•"/>
          </a:pPr>
          <a:r>
            <a:rPr lang="en-GB" sz="2400" kern="1200" dirty="0"/>
            <a:t>Launch windows - Mars is only optimally reachable every 26 months</a:t>
          </a:r>
          <a:endParaRPr lang="en-US" sz="2400" kern="1200" dirty="0"/>
        </a:p>
        <a:p>
          <a:pPr marL="228600" lvl="1" indent="-228600" algn="l" defTabSz="1066800">
            <a:lnSpc>
              <a:spcPct val="90000"/>
            </a:lnSpc>
            <a:spcBef>
              <a:spcPct val="0"/>
            </a:spcBef>
            <a:spcAft>
              <a:spcPct val="15000"/>
            </a:spcAft>
            <a:buChar char="•"/>
          </a:pPr>
          <a:r>
            <a:rPr lang="en-GB" sz="2400" kern="1200" dirty="0"/>
            <a:t>Journey time - 6-9 month trips with current technology</a:t>
          </a:r>
          <a:endParaRPr lang="en-US" sz="2400" kern="1200" dirty="0"/>
        </a:p>
        <a:p>
          <a:pPr marL="228600" lvl="1" indent="-228600" algn="l" defTabSz="1066800">
            <a:lnSpc>
              <a:spcPct val="90000"/>
            </a:lnSpc>
            <a:spcBef>
              <a:spcPct val="0"/>
            </a:spcBef>
            <a:spcAft>
              <a:spcPct val="15000"/>
            </a:spcAft>
            <a:buChar char="•"/>
          </a:pPr>
          <a:r>
            <a:rPr lang="en-GB" sz="2400" kern="1200" dirty="0"/>
            <a:t>Payload limitations - Can only bring essentials, you will have to manufacture most things on Mars</a:t>
          </a:r>
          <a:endParaRPr lang="en-US" sz="2400" kern="1200" dirty="0"/>
        </a:p>
        <a:p>
          <a:pPr marL="228600" lvl="1" indent="-228600" algn="l" defTabSz="1066800">
            <a:lnSpc>
              <a:spcPct val="90000"/>
            </a:lnSpc>
            <a:spcBef>
              <a:spcPct val="0"/>
            </a:spcBef>
            <a:spcAft>
              <a:spcPct val="15000"/>
            </a:spcAft>
            <a:buChar char="•"/>
          </a:pPr>
          <a:r>
            <a:rPr lang="en-GB" sz="2400" kern="1200" dirty="0"/>
            <a:t>Atmosphere - 95% CO2, only 0.1% oxygen. You will die without an artificial air supply</a:t>
          </a:r>
          <a:endParaRPr lang="en-US" sz="2400" kern="1200" dirty="0"/>
        </a:p>
        <a:p>
          <a:pPr marL="228600" lvl="1" indent="-228600" algn="l" defTabSz="1066800">
            <a:lnSpc>
              <a:spcPct val="90000"/>
            </a:lnSpc>
            <a:spcBef>
              <a:spcPct val="0"/>
            </a:spcBef>
            <a:spcAft>
              <a:spcPct val="15000"/>
            </a:spcAft>
            <a:buChar char="•"/>
          </a:pPr>
          <a:r>
            <a:rPr lang="en-GB" sz="2400" kern="1200" dirty="0"/>
            <a:t>Radiation - No magnetic field or thick atmosphere to block cosmic rays and solar radiation – you will suffer from radiation sickness ( around 5% will die)</a:t>
          </a:r>
          <a:endParaRPr lang="en-US" sz="2400" kern="1200" dirty="0"/>
        </a:p>
        <a:p>
          <a:pPr marL="228600" lvl="1" indent="-228600" algn="l" defTabSz="1066800">
            <a:lnSpc>
              <a:spcPct val="90000"/>
            </a:lnSpc>
            <a:spcBef>
              <a:spcPct val="0"/>
            </a:spcBef>
            <a:spcAft>
              <a:spcPct val="15000"/>
            </a:spcAft>
            <a:buChar char="•"/>
          </a:pPr>
          <a:r>
            <a:rPr lang="en-GB" sz="2400" kern="1200" dirty="0"/>
            <a:t>Temperature - Average -80°F (</a:t>
          </a:r>
          <a:r>
            <a:rPr lang="en-GB" sz="2400" b="1" kern="1200" dirty="0"/>
            <a:t>-62°C</a:t>
          </a:r>
          <a:r>
            <a:rPr lang="en-GB" sz="2400" kern="1200" dirty="0"/>
            <a:t>), extreme daily variations</a:t>
          </a:r>
          <a:endParaRPr lang="en-US" sz="2400" kern="1200" dirty="0"/>
        </a:p>
        <a:p>
          <a:pPr marL="228600" lvl="1" indent="-228600" algn="l" defTabSz="1066800">
            <a:lnSpc>
              <a:spcPct val="90000"/>
            </a:lnSpc>
            <a:spcBef>
              <a:spcPct val="0"/>
            </a:spcBef>
            <a:spcAft>
              <a:spcPct val="15000"/>
            </a:spcAft>
            <a:buChar char="•"/>
          </a:pPr>
          <a:r>
            <a:rPr lang="en-GB" sz="2400" kern="1200" dirty="0"/>
            <a:t>Pressure - Less than 1% of Earth’s; we’d need pressurized environments or spacesuits outdoors</a:t>
          </a:r>
          <a:endParaRPr lang="en-US" sz="2400" kern="1200" dirty="0"/>
        </a:p>
        <a:p>
          <a:pPr marL="228600" lvl="1" indent="-228600" algn="l" defTabSz="1066800">
            <a:lnSpc>
              <a:spcPct val="90000"/>
            </a:lnSpc>
            <a:spcBef>
              <a:spcPct val="0"/>
            </a:spcBef>
            <a:spcAft>
              <a:spcPct val="15000"/>
            </a:spcAft>
            <a:buChar char="•"/>
          </a:pPr>
          <a:r>
            <a:rPr lang="en-GB" sz="2400" kern="1200" dirty="0"/>
            <a:t>Dust storms - Planet-wide storms can last months, blocking solar power</a:t>
          </a:r>
          <a:endParaRPr lang="en-US" sz="2400" kern="1200" dirty="0"/>
        </a:p>
        <a:p>
          <a:pPr marL="228600" lvl="1" indent="-228600" algn="l" defTabSz="1066800">
            <a:lnSpc>
              <a:spcPct val="90000"/>
            </a:lnSpc>
            <a:spcBef>
              <a:spcPct val="0"/>
            </a:spcBef>
            <a:spcAft>
              <a:spcPct val="15000"/>
            </a:spcAft>
            <a:buChar char="•"/>
          </a:pPr>
          <a:r>
            <a:rPr lang="en-GB" sz="2400" kern="1200"/>
            <a:t>Water access - Must extract from ice or underground sources</a:t>
          </a:r>
          <a:endParaRPr lang="en-US" sz="2400" kern="1200"/>
        </a:p>
        <a:p>
          <a:pPr marL="228600" lvl="1" indent="-228600" algn="l" defTabSz="1066800">
            <a:lnSpc>
              <a:spcPct val="90000"/>
            </a:lnSpc>
            <a:spcBef>
              <a:spcPct val="0"/>
            </a:spcBef>
            <a:spcAft>
              <a:spcPct val="15000"/>
            </a:spcAft>
            <a:buChar char="•"/>
          </a:pPr>
          <a:r>
            <a:rPr lang="en-GB" sz="2400" kern="1200" dirty="0"/>
            <a:t>No soil, must create controlled growing environments</a:t>
          </a:r>
          <a:endParaRPr lang="en-US" sz="2400" kern="1200" dirty="0"/>
        </a:p>
      </dsp:txBody>
      <dsp:txXfrm>
        <a:off x="4" y="555"/>
        <a:ext cx="11302439" cy="618102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5126-DE60-EB0E-FFE5-D8B806A313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427127-E0C9-9E89-3D15-DC3958D1F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750243-064A-9C4A-500F-4CE2F0C422D4}"/>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5" name="Footer Placeholder 4">
            <a:extLst>
              <a:ext uri="{FF2B5EF4-FFF2-40B4-BE49-F238E27FC236}">
                <a16:creationId xmlns:a16="http://schemas.microsoft.com/office/drawing/2014/main" id="{8F23490B-AC97-3564-5643-2079ED6BB9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9AB23-AE25-B34C-0411-1852322A3287}"/>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69991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BB63-A5A7-63D0-E788-8F8EE19106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A02D01-2F5B-5CE6-CEB3-4B69E6C8B9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A068AC-D2F0-D02C-8794-869E9D6DDB1E}"/>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5" name="Footer Placeholder 4">
            <a:extLst>
              <a:ext uri="{FF2B5EF4-FFF2-40B4-BE49-F238E27FC236}">
                <a16:creationId xmlns:a16="http://schemas.microsoft.com/office/drawing/2014/main" id="{AB233B62-C140-9341-7C23-3BEACD5C7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32621-8ECC-315E-C204-FFC5C17B29FC}"/>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192897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C5CE1-3405-DDB6-F5E4-919F7C4FDB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8D3038-66CC-D497-79EE-7A0D9849D2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FB1D52-BDEA-1268-1DE6-BE5C15A7D5B8}"/>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5" name="Footer Placeholder 4">
            <a:extLst>
              <a:ext uri="{FF2B5EF4-FFF2-40B4-BE49-F238E27FC236}">
                <a16:creationId xmlns:a16="http://schemas.microsoft.com/office/drawing/2014/main" id="{32CD51D9-A8C1-D9C4-D887-A2D6A392A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BE0F6-C5F5-44DB-4259-6FD1B9F60061}"/>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344958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D4D6-15EB-5209-8738-E4CF2962BE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DEB0C1-D7AA-4A87-BDF1-770CC5D18D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86AF86-6F9D-77CA-197D-DA8FE6009F39}"/>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5" name="Footer Placeholder 4">
            <a:extLst>
              <a:ext uri="{FF2B5EF4-FFF2-40B4-BE49-F238E27FC236}">
                <a16:creationId xmlns:a16="http://schemas.microsoft.com/office/drawing/2014/main" id="{9ABCEB52-1E72-5E15-1F92-C0EAED5CA2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E809D-88A3-299C-4C02-537C60CC6943}"/>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174566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8565-7E4E-EC91-3D6C-308A9AC97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C5AA8C-3DF2-DF2A-7816-6030C19656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BB3F4A-7952-91BC-9B67-C146163E42B5}"/>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5" name="Footer Placeholder 4">
            <a:extLst>
              <a:ext uri="{FF2B5EF4-FFF2-40B4-BE49-F238E27FC236}">
                <a16:creationId xmlns:a16="http://schemas.microsoft.com/office/drawing/2014/main" id="{E478CDE4-389A-B672-158C-CA9B65B8C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31678-357E-8CDF-BB03-17E8D6F0CC46}"/>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313183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A0B4-5DC4-218B-5DA7-8AEF87ED83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43D889-5524-2CFC-96F2-4398854D4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6024E2-4FE8-C9E4-5CBD-5FBCF06C7E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B826B7-F1B8-B488-CA82-1CF7209F6E38}"/>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6" name="Footer Placeholder 5">
            <a:extLst>
              <a:ext uri="{FF2B5EF4-FFF2-40B4-BE49-F238E27FC236}">
                <a16:creationId xmlns:a16="http://schemas.microsoft.com/office/drawing/2014/main" id="{FDDFDA78-C42A-D2BA-1545-235D5E00D3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B07400-F984-9E29-7ADA-C3033D1BCA4C}"/>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112648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C5CC-72E6-55E8-45B4-87B9725006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5F47C6-6683-05CA-4092-E45F21E34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5A0BD-D920-CADF-DA64-AC187F82C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E973C8-8132-22E6-69EC-95E325B3E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AE102-C11B-69A8-35A4-7FDCC304CC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CBFF1C-05DC-7303-CD34-198F40303A9A}"/>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8" name="Footer Placeholder 7">
            <a:extLst>
              <a:ext uri="{FF2B5EF4-FFF2-40B4-BE49-F238E27FC236}">
                <a16:creationId xmlns:a16="http://schemas.microsoft.com/office/drawing/2014/main" id="{E179B902-7CCC-6733-BC70-5C248FCE0C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403DA6-27C7-B17A-B9C7-4F445F95BBA2}"/>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357043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A68A-8ED5-2332-DD89-9128EB3DB2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E679EB-F4C2-A1B5-F9EC-4FDE002114BF}"/>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4" name="Footer Placeholder 3">
            <a:extLst>
              <a:ext uri="{FF2B5EF4-FFF2-40B4-BE49-F238E27FC236}">
                <a16:creationId xmlns:a16="http://schemas.microsoft.com/office/drawing/2014/main" id="{28588585-443D-5F40-0F2F-C3D4791C04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8B4618-09D8-E9A7-0BBA-B48D2B6FF5BB}"/>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16158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8E73D-AFDB-4452-23F0-2DCE8BF54B12}"/>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3" name="Footer Placeholder 2">
            <a:extLst>
              <a:ext uri="{FF2B5EF4-FFF2-40B4-BE49-F238E27FC236}">
                <a16:creationId xmlns:a16="http://schemas.microsoft.com/office/drawing/2014/main" id="{4F9C7769-77D2-E1C2-5529-E781460FE7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CADF98-4956-C104-7AFC-96911BF1F909}"/>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276326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6803-4FFE-6836-8286-3C32CB9AC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3CDBDE-9620-30E1-6705-C6FB6BADD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A33C7E-A5A4-1D1F-EDF5-EDB898280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008FA-238B-EC30-D8FA-3C8CD0EB43AE}"/>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6" name="Footer Placeholder 5">
            <a:extLst>
              <a:ext uri="{FF2B5EF4-FFF2-40B4-BE49-F238E27FC236}">
                <a16:creationId xmlns:a16="http://schemas.microsoft.com/office/drawing/2014/main" id="{C05698A8-2245-6526-A2DC-64C9C25380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9ACB4E-262C-34E5-371A-EE254F2DEC38}"/>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356036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F9D4-ACD8-09B8-7198-DC36EBA13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FECFA1-652F-6FE1-C26E-E2FF812BA7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B91119-DD0D-9FF9-D184-82A6EE46F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2D9CD-7256-74A6-009A-5AD7D8165664}"/>
              </a:ext>
            </a:extLst>
          </p:cNvPr>
          <p:cNvSpPr>
            <a:spLocks noGrp="1"/>
          </p:cNvSpPr>
          <p:nvPr>
            <p:ph type="dt" sz="half" idx="10"/>
          </p:nvPr>
        </p:nvSpPr>
        <p:spPr/>
        <p:txBody>
          <a:bodyPr/>
          <a:lstStyle/>
          <a:p>
            <a:fld id="{E587A968-3DD2-4D8A-81B7-9DE9E1F9A391}" type="datetimeFigureOut">
              <a:rPr lang="en-GB" smtClean="0"/>
              <a:t>17/10/2025</a:t>
            </a:fld>
            <a:endParaRPr lang="en-GB"/>
          </a:p>
        </p:txBody>
      </p:sp>
      <p:sp>
        <p:nvSpPr>
          <p:cNvPr id="6" name="Footer Placeholder 5">
            <a:extLst>
              <a:ext uri="{FF2B5EF4-FFF2-40B4-BE49-F238E27FC236}">
                <a16:creationId xmlns:a16="http://schemas.microsoft.com/office/drawing/2014/main" id="{F5A3D565-7EE9-1B1E-1B05-BFC3B13246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4909FF-18E9-BD3A-3943-A3EE8F352642}"/>
              </a:ext>
            </a:extLst>
          </p:cNvPr>
          <p:cNvSpPr>
            <a:spLocks noGrp="1"/>
          </p:cNvSpPr>
          <p:nvPr>
            <p:ph type="sldNum" sz="quarter" idx="12"/>
          </p:nvPr>
        </p:nvSpPr>
        <p:spPr/>
        <p:txBody>
          <a:bodyPr/>
          <a:lstStyle/>
          <a:p>
            <a:fld id="{A6640F65-CD14-46B4-B9E0-A81276549B9E}" type="slidenum">
              <a:rPr lang="en-GB" smtClean="0"/>
              <a:t>‹#›</a:t>
            </a:fld>
            <a:endParaRPr lang="en-GB"/>
          </a:p>
        </p:txBody>
      </p:sp>
    </p:spTree>
    <p:extLst>
      <p:ext uri="{BB962C8B-B14F-4D97-AF65-F5344CB8AC3E}">
        <p14:creationId xmlns:p14="http://schemas.microsoft.com/office/powerpoint/2010/main" val="4322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2A61E-5946-A4A7-F632-022D1FDB2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70A3AC-E8E2-6CAA-440E-BDD5F9394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886A04-FD0F-488D-CCA2-BB0C63C4F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87A968-3DD2-4D8A-81B7-9DE9E1F9A391}" type="datetimeFigureOut">
              <a:rPr lang="en-GB" smtClean="0"/>
              <a:t>17/10/2025</a:t>
            </a:fld>
            <a:endParaRPr lang="en-GB"/>
          </a:p>
        </p:txBody>
      </p:sp>
      <p:sp>
        <p:nvSpPr>
          <p:cNvPr id="5" name="Footer Placeholder 4">
            <a:extLst>
              <a:ext uri="{FF2B5EF4-FFF2-40B4-BE49-F238E27FC236}">
                <a16:creationId xmlns:a16="http://schemas.microsoft.com/office/drawing/2014/main" id="{97153D2E-FC22-D0AD-7609-E54FC6457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16BDD0-EA44-8C3A-476E-9CE2210F1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640F65-CD14-46B4-B9E0-A81276549B9E}" type="slidenum">
              <a:rPr lang="en-GB" smtClean="0"/>
              <a:t>‹#›</a:t>
            </a:fld>
            <a:endParaRPr lang="en-GB"/>
          </a:p>
        </p:txBody>
      </p:sp>
    </p:spTree>
    <p:extLst>
      <p:ext uri="{BB962C8B-B14F-4D97-AF65-F5344CB8AC3E}">
        <p14:creationId xmlns:p14="http://schemas.microsoft.com/office/powerpoint/2010/main" val="211710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8" name="Oval 57">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5F40D4-05A3-D717-B121-331BEBE9E61C}"/>
              </a:ext>
            </a:extLst>
          </p:cNvPr>
          <p:cNvSpPr>
            <a:spLocks noGrp="1"/>
          </p:cNvSpPr>
          <p:nvPr>
            <p:ph type="ctrTitle" idx="4294967295"/>
          </p:nvPr>
        </p:nvSpPr>
        <p:spPr>
          <a:xfrm>
            <a:off x="3581400" y="965580"/>
            <a:ext cx="5284304" cy="3160593"/>
          </a:xfrm>
        </p:spPr>
        <p:txBody>
          <a:bodyPr vert="horz" lIns="91440" tIns="45720" rIns="91440" bIns="45720" rtlCol="0" anchor="b">
            <a:normAutofit fontScale="90000"/>
          </a:bodyPr>
          <a:lstStyle/>
          <a:p>
            <a:pPr algn="ctr"/>
            <a:r>
              <a:rPr lang="en-US" sz="5400" kern="1200" dirty="0">
                <a:solidFill>
                  <a:schemeClr val="bg1"/>
                </a:solidFill>
                <a:latin typeface="+mj-lt"/>
                <a:ea typeface="+mj-ea"/>
                <a:cs typeface="+mj-cs"/>
              </a:rPr>
              <a:t>Life, the Universe…</a:t>
            </a:r>
            <a:br>
              <a:rPr lang="en-US" sz="5400" kern="1200" dirty="0">
                <a:solidFill>
                  <a:schemeClr val="bg1"/>
                </a:solidFill>
                <a:latin typeface="+mj-lt"/>
                <a:ea typeface="+mj-ea"/>
                <a:cs typeface="+mj-cs"/>
              </a:rPr>
            </a:br>
            <a:br>
              <a:rPr lang="en-US" sz="5400" kern="1200" dirty="0">
                <a:solidFill>
                  <a:schemeClr val="bg1"/>
                </a:solidFill>
                <a:latin typeface="+mj-lt"/>
                <a:ea typeface="+mj-ea"/>
                <a:cs typeface="+mj-cs"/>
              </a:rPr>
            </a:br>
            <a:r>
              <a:rPr lang="en-US" sz="7200" kern="1200" dirty="0">
                <a:solidFill>
                  <a:schemeClr val="bg1"/>
                </a:solidFill>
                <a:latin typeface="+mj-lt"/>
                <a:ea typeface="+mj-ea"/>
                <a:cs typeface="+mj-cs"/>
              </a:rPr>
              <a:t>EVERYTHING!</a:t>
            </a:r>
          </a:p>
        </p:txBody>
      </p:sp>
      <p:sp>
        <p:nvSpPr>
          <p:cNvPr id="6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1"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53"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54" name="Freeform: Shape 53">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57" name="Oval 56">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1"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62" name="Freeform: Shape 61">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348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5B57C1-1378-0245-93EC-FB59CBADC23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F25EF1F-597B-5785-8506-19941D03D887}"/>
              </a:ext>
            </a:extLst>
          </p:cNvPr>
          <p:cNvSpPr txBox="1"/>
          <p:nvPr/>
        </p:nvSpPr>
        <p:spPr>
          <a:xfrm>
            <a:off x="473581" y="863600"/>
            <a:ext cx="5457816" cy="5745274"/>
          </a:xfrm>
          <a:prstGeom prst="rect">
            <a:avLst/>
          </a:prstGeom>
        </p:spPr>
        <p:txBody>
          <a:bodyPr vert="horz" lIns="91440" tIns="45720" rIns="91440" bIns="45720" rtlCol="0">
            <a:normAutofit/>
          </a:bodyPr>
          <a:lstStyle/>
          <a:p>
            <a:pPr algn="ctr">
              <a:lnSpc>
                <a:spcPct val="90000"/>
              </a:lnSpc>
              <a:spcAft>
                <a:spcPts val="600"/>
              </a:spcAft>
            </a:pPr>
            <a:r>
              <a:rPr lang="en-US" sz="3100" dirty="0"/>
              <a:t>Abiogenesis: the Science of Life Formation</a:t>
            </a:r>
          </a:p>
          <a:p>
            <a:pPr algn="ctr">
              <a:lnSpc>
                <a:spcPct val="90000"/>
              </a:lnSpc>
              <a:spcAft>
                <a:spcPts val="600"/>
              </a:spcAft>
            </a:pPr>
            <a:r>
              <a:rPr lang="en-US" sz="3100" dirty="0"/>
              <a:t>   </a:t>
            </a:r>
            <a:r>
              <a:rPr lang="en-US" sz="2800" b="1" dirty="0"/>
              <a:t>Big Problem: ENTROPY</a:t>
            </a:r>
            <a:endParaRPr lang="en-US" sz="2800" dirty="0"/>
          </a:p>
          <a:p>
            <a:pPr marL="342900" indent="-228600">
              <a:lnSpc>
                <a:spcPct val="90000"/>
              </a:lnSpc>
              <a:spcAft>
                <a:spcPts val="600"/>
              </a:spcAft>
              <a:buFont typeface="Arial" panose="020B0604020202020204" pitchFamily="34" charset="0"/>
              <a:buChar char="•"/>
            </a:pPr>
            <a:r>
              <a:rPr lang="en-US" sz="2600" dirty="0"/>
              <a:t>The big problem is that the universe becomes more disordered over time</a:t>
            </a:r>
          </a:p>
          <a:p>
            <a:pPr marL="342900" indent="-228600">
              <a:lnSpc>
                <a:spcPct val="90000"/>
              </a:lnSpc>
              <a:spcAft>
                <a:spcPts val="600"/>
              </a:spcAft>
              <a:buFont typeface="Arial" panose="020B0604020202020204" pitchFamily="34" charset="0"/>
              <a:buChar char="•"/>
            </a:pPr>
            <a:r>
              <a:rPr lang="en-US" sz="2600" dirty="0"/>
              <a:t>If you drop a glass, it will break into lots of pieces but if you drop the pieces, they’ll never become a glass. Increasing disorder is probably the most fundamental law of this universe.  </a:t>
            </a:r>
          </a:p>
          <a:p>
            <a:pPr marL="342900" indent="-228600">
              <a:lnSpc>
                <a:spcPct val="90000"/>
              </a:lnSpc>
              <a:spcAft>
                <a:spcPts val="600"/>
              </a:spcAft>
              <a:buFont typeface="Arial" panose="020B0604020202020204" pitchFamily="34" charset="0"/>
              <a:buChar char="•"/>
            </a:pPr>
            <a:endParaRPr lang="en-US" sz="1400" dirty="0"/>
          </a:p>
        </p:txBody>
      </p:sp>
      <p:pic>
        <p:nvPicPr>
          <p:cNvPr id="6" name="Picture 5">
            <a:extLst>
              <a:ext uri="{FF2B5EF4-FFF2-40B4-BE49-F238E27FC236}">
                <a16:creationId xmlns:a16="http://schemas.microsoft.com/office/drawing/2014/main" id="{49DF94E4-503B-93EC-940C-3F585D2A61E7}"/>
              </a:ext>
            </a:extLst>
          </p:cNvPr>
          <p:cNvPicPr>
            <a:picLocks noChangeAspect="1"/>
          </p:cNvPicPr>
          <p:nvPr/>
        </p:nvPicPr>
        <p:blipFill>
          <a:blip r:embed="rId2"/>
          <a:srcRect l="6793" r="1226" b="3"/>
          <a:stretch>
            <a:fillRect/>
          </a:stretch>
        </p:blipFill>
        <p:spPr>
          <a:xfrm>
            <a:off x="6600675" y="1533580"/>
            <a:ext cx="4922046" cy="3979974"/>
          </a:xfrm>
          <a:prstGeom prst="rect">
            <a:avLst/>
          </a:prstGeom>
        </p:spPr>
      </p:pic>
    </p:spTree>
    <p:extLst>
      <p:ext uri="{BB962C8B-B14F-4D97-AF65-F5344CB8AC3E}">
        <p14:creationId xmlns:p14="http://schemas.microsoft.com/office/powerpoint/2010/main" val="390650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3CA436-79FC-CF99-ED48-6C50A44E92E9}"/>
              </a:ext>
            </a:extLst>
          </p:cNvPr>
          <p:cNvPicPr>
            <a:picLocks noChangeAspect="1"/>
          </p:cNvPicPr>
          <p:nvPr/>
        </p:nvPicPr>
        <p:blipFill>
          <a:blip r:embed="rId2"/>
          <a:stretch>
            <a:fillRect/>
          </a:stretch>
        </p:blipFill>
        <p:spPr>
          <a:xfrm>
            <a:off x="6096000" y="1595512"/>
            <a:ext cx="4828450" cy="3078088"/>
          </a:xfrm>
          <a:prstGeom prst="rect">
            <a:avLst/>
          </a:prstGeom>
        </p:spPr>
      </p:pic>
      <p:sp>
        <p:nvSpPr>
          <p:cNvPr id="7" name="TextBox 6">
            <a:extLst>
              <a:ext uri="{FF2B5EF4-FFF2-40B4-BE49-F238E27FC236}">
                <a16:creationId xmlns:a16="http://schemas.microsoft.com/office/drawing/2014/main" id="{46D5E3C1-33F2-542B-1A68-DC247DAD8808}"/>
              </a:ext>
            </a:extLst>
          </p:cNvPr>
          <p:cNvSpPr txBox="1"/>
          <p:nvPr/>
        </p:nvSpPr>
        <p:spPr>
          <a:xfrm>
            <a:off x="536713" y="735496"/>
            <a:ext cx="4975087" cy="5594801"/>
          </a:xfrm>
          <a:prstGeom prst="rect">
            <a:avLst/>
          </a:prstGeom>
          <a:noFill/>
        </p:spPr>
        <p:txBody>
          <a:bodyPr wrap="square" rtlCol="0">
            <a:spAutoFit/>
          </a:bodyPr>
          <a:lstStyle/>
          <a:p>
            <a:pPr marL="5715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Imagine bringing together all the right pieces of timber, rope, bolts etc.. to build a sailing ship.</a:t>
            </a:r>
          </a:p>
          <a:p>
            <a:pPr marL="4572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200" dirty="0">
              <a:solidFill>
                <a:prstClr val="black"/>
              </a:solidFill>
              <a:latin typeface="Aptos" panose="02110004020202020204"/>
            </a:endParaRPr>
          </a:p>
          <a:p>
            <a:pPr marL="4572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Imagine shaking them around for a billion years, they still wouldn’t make a sailing ship. The chances that simple molecules will randomly combine to form a complex reproducing molecule </a:t>
            </a:r>
            <a:r>
              <a:rPr lang="en-US" sz="2800" dirty="0">
                <a:solidFill>
                  <a:prstClr val="black"/>
                </a:solidFill>
                <a:latin typeface="Aptos" panose="02110004020202020204"/>
              </a:rPr>
              <a:t>are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effectively zero. </a:t>
            </a:r>
          </a:p>
        </p:txBody>
      </p:sp>
    </p:spTree>
    <p:extLst>
      <p:ext uri="{BB962C8B-B14F-4D97-AF65-F5344CB8AC3E}">
        <p14:creationId xmlns:p14="http://schemas.microsoft.com/office/powerpoint/2010/main" val="215624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43D13-6BC7-2A7D-4D70-FFB06FA546FF}"/>
              </a:ext>
            </a:extLst>
          </p:cNvPr>
          <p:cNvSpPr txBox="1"/>
          <p:nvPr/>
        </p:nvSpPr>
        <p:spPr>
          <a:xfrm>
            <a:off x="407504" y="566530"/>
            <a:ext cx="11390244" cy="288290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Despite the odds, let’s </a:t>
            </a:r>
            <a:r>
              <a:rPr lang="en-US" sz="2400" dirty="0">
                <a:solidFill>
                  <a:prstClr val="black"/>
                </a:solidFill>
                <a:latin typeface="Aptos" panose="02110004020202020204"/>
              </a:rPr>
              <a:t>assume</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that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115708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9836-CA53-F2F9-85BE-EABB4F6415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DD3488-F811-87D4-9517-A75D28B308C1}"/>
              </a:ext>
            </a:extLst>
          </p:cNvPr>
          <p:cNvSpPr txBox="1"/>
          <p:nvPr/>
        </p:nvSpPr>
        <p:spPr>
          <a:xfrm>
            <a:off x="407504" y="566530"/>
            <a:ext cx="11390244" cy="329224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It needs to consume the right sort of molecules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101285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A1282-775D-503D-941C-2B897D10C8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693594-AB8B-CC37-E90F-4D163BF76986}"/>
              </a:ext>
            </a:extLst>
          </p:cNvPr>
          <p:cNvSpPr txBox="1"/>
          <p:nvPr/>
        </p:nvSpPr>
        <p:spPr>
          <a:xfrm>
            <a:off x="407504" y="566530"/>
            <a:ext cx="11390244" cy="411093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chemeClr val="bg1">
                  <a:lumMod val="50000"/>
                </a:schemeClr>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It needs to consume the right sort of molecular ‘</a:t>
            </a:r>
            <a:r>
              <a:rPr lang="en-US" sz="2400" dirty="0" err="1">
                <a:solidFill>
                  <a:schemeClr val="bg1">
                    <a:lumMod val="50000"/>
                  </a:schemeClr>
                </a:solidFill>
                <a:latin typeface="Aptos" panose="02110004020202020204"/>
              </a:rPr>
              <a:t>foodstock</a:t>
            </a:r>
            <a:r>
              <a:rPr lang="en-US" sz="2400" dirty="0">
                <a:solidFill>
                  <a:schemeClr val="bg1">
                    <a:lumMod val="50000"/>
                  </a:schemeClr>
                </a:solidFill>
                <a:latin typeface="Aptos" panose="02110004020202020204"/>
              </a:rPr>
              <a:t>’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When all those molecules are used up, reproduction stops.</a:t>
            </a:r>
          </a:p>
          <a:p>
            <a:pPr marR="0" lvl="0" algn="l" defTabSz="914400" rtl="0" eaLnBrk="1" fontAlgn="auto" latinLnBrk="0" hangingPunct="1">
              <a:lnSpc>
                <a:spcPct val="90000"/>
              </a:lnSpc>
              <a:spcBef>
                <a:spcPts val="0"/>
              </a:spcBef>
              <a:spcAft>
                <a:spcPts val="600"/>
              </a:spcAft>
              <a:buClrTx/>
              <a:buSzTx/>
              <a:tabLst/>
              <a:defRPr/>
            </a:pPr>
            <a:r>
              <a:rPr lang="en-US" sz="2400" b="1" dirty="0">
                <a:solidFill>
                  <a:prstClr val="black"/>
                </a:solidFill>
                <a:latin typeface="Aptos" panose="02110004020202020204"/>
              </a:rPr>
              <a:t>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383046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56A7-5A71-8FAB-6F44-ACC2EEDDA8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B89404-4601-25EB-9A5D-644C8D925B98}"/>
              </a:ext>
            </a:extLst>
          </p:cNvPr>
          <p:cNvSpPr txBox="1"/>
          <p:nvPr/>
        </p:nvSpPr>
        <p:spPr>
          <a:xfrm>
            <a:off x="407504" y="566530"/>
            <a:ext cx="11390244" cy="411093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chemeClr val="bg1">
                  <a:lumMod val="50000"/>
                </a:schemeClr>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It needs to consume the right sort of molecules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When all those molecules are used up, reproduction stops.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So OK, let’s assume that these ‘food’ molecules are everywhere.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2583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BAC50-090F-3736-A99C-F377D2E155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D66C42-B070-2484-2C2D-D290FE340B17}"/>
              </a:ext>
            </a:extLst>
          </p:cNvPr>
          <p:cNvSpPr txBox="1"/>
          <p:nvPr/>
        </p:nvSpPr>
        <p:spPr>
          <a:xfrm>
            <a:off x="407504" y="566530"/>
            <a:ext cx="11390244" cy="559441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chemeClr val="bg1">
                  <a:lumMod val="50000"/>
                </a:schemeClr>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It needs to consume the right sort of molecules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When all those molecules are used up reproduction stops.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So OK, let’s assume that these ‘food’ molecules are everywhere.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You’ll get one very successful reproducing molecule covering the surface of the planet. But it’s still just a reproducing chemical. There is no competing chemical to start an evolutionary process.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245700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7894-859C-9026-71B3-45DFB7DFB0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130C67-5950-2C8F-1A53-C19B2D7CACD3}"/>
              </a:ext>
            </a:extLst>
          </p:cNvPr>
          <p:cNvSpPr txBox="1"/>
          <p:nvPr/>
        </p:nvSpPr>
        <p:spPr>
          <a:xfrm>
            <a:off x="407504" y="566530"/>
            <a:ext cx="11390244" cy="559441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It needs to consume the right sort of molecules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When all those molecules are used up reproduction stops.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So OK, let’s assume that these ‘food’ molecules are everywhere.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You’ll get one very successful reproducing molecule covering the surface of the planet. But it’s still just a reproducing chemical. There is no competing chemical to start an evolutionary process.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So, let’s assume you have two competing reproducing chemicals?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293008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0A7E-B11C-ECB7-3E49-078F543BB6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E4FD3B-16A2-F7AC-CE46-56E954CACD96}"/>
              </a:ext>
            </a:extLst>
          </p:cNvPr>
          <p:cNvSpPr txBox="1"/>
          <p:nvPr/>
        </p:nvSpPr>
        <p:spPr>
          <a:xfrm>
            <a:off x="407504" y="566530"/>
            <a:ext cx="11390244" cy="600375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It needs to consume the right sort of molecules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When all those molecules are used up, reproduction stops.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So OK, let’s assume that these ‘food’ molecules are everywhere.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You’ll get one very successful reproducing molecule covering the surface of the planet. But it’s still just a reproducing chemical. There is no competing chemical to start an evolutionary process.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So, let’s assume you have two competing reproducing chemicals?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Same as above but we have two chemicals covering the Earth’s surface.</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99959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642D-B14E-09EC-113D-E26EB5B8DC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700CEE-622A-0C7C-F86F-83B20F244383}"/>
              </a:ext>
            </a:extLst>
          </p:cNvPr>
          <p:cNvSpPr txBox="1"/>
          <p:nvPr/>
        </p:nvSpPr>
        <p:spPr>
          <a:xfrm>
            <a:off x="407504" y="566530"/>
            <a:ext cx="11390244" cy="70779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Abiogenesis: the Science of Life Formation –  </a:t>
            </a:r>
            <a:r>
              <a:rPr lang="en-US" sz="2400" b="1" dirty="0">
                <a:solidFill>
                  <a:prstClr val="black"/>
                </a:solidFill>
                <a:latin typeface="Aptos" panose="02110004020202020204"/>
              </a:rPr>
              <a:t> some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other problems: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prstClr val="black"/>
              </a:solidFill>
              <a:latin typeface="Aptos" panose="0211000402020202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Assume you get the first reproducing chemical molecule: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It needs to consume the right sort of molecules to multiply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When all those molecules are used up, reproduction stops.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So OK, let’s assume that these ‘food’ molecules are everywhere.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You’ll get one very successful reproducing molecule covering the surface of the planet. But it’s still just a reproducing chemical. There is no competing chemical to start an evolutionary process.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So, let’s assume you have two competing reproducing chemicals?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dirty="0">
                <a:solidFill>
                  <a:schemeClr val="bg1">
                    <a:lumMod val="50000"/>
                  </a:schemeClr>
                </a:solidFill>
                <a:latin typeface="Aptos" panose="02110004020202020204"/>
              </a:rPr>
              <a:t>Same as above but we have two chemicals covering the Earth’s surface.</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b="1" dirty="0">
                <a:solidFill>
                  <a:prstClr val="black"/>
                </a:solidFill>
                <a:latin typeface="Aptos" panose="02110004020202020204"/>
              </a:rPr>
              <a:t>To conclude: if, for life to evolve, you need lots of different reproducing competing molecules very early on, and it’s hard to figure how you do this from the formation of the first reproducing molecule.</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en-US" sz="2400" dirty="0">
              <a:solidFill>
                <a:prstClr val="black"/>
              </a:solidFill>
              <a:latin typeface="Aptos" panose="02110004020202020204"/>
            </a:endParaRPr>
          </a:p>
          <a:p>
            <a:pPr marR="0" lvl="0" algn="l" defTabSz="914400" rtl="0" eaLnBrk="1" fontAlgn="auto" latinLnBrk="0" hangingPunct="1">
              <a:lnSpc>
                <a:spcPct val="90000"/>
              </a:lnSpc>
              <a:spcBef>
                <a:spcPts val="0"/>
              </a:spcBef>
              <a:spcAft>
                <a:spcPts val="600"/>
              </a:spcAft>
              <a:buClrTx/>
              <a:buSzTx/>
              <a:tabLst/>
              <a:defRPr/>
            </a:pPr>
            <a:endParaRPr lang="en-US" sz="2400" dirty="0">
              <a:solidFill>
                <a:prstClr val="black"/>
              </a:solidFill>
              <a:latin typeface="Aptos" panose="02110004020202020204"/>
            </a:endParaRPr>
          </a:p>
        </p:txBody>
      </p:sp>
    </p:spTree>
    <p:extLst>
      <p:ext uri="{BB962C8B-B14F-4D97-AF65-F5344CB8AC3E}">
        <p14:creationId xmlns:p14="http://schemas.microsoft.com/office/powerpoint/2010/main" val="59548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46011-B29A-7E53-A293-67B42952D2D7}"/>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F7D6AB40-BD2F-F1A9-4BEE-EF6D2114C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D3F2A77-8EA5-C20D-36FF-CA96AF50C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F3F9F1D-B2A3-37F8-6189-052201E26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8" name="Oval 57">
            <a:extLst>
              <a:ext uri="{FF2B5EF4-FFF2-40B4-BE49-F238E27FC236}">
                <a16:creationId xmlns:a16="http://schemas.microsoft.com/office/drawing/2014/main" id="{AD063EB5-30CD-B78C-10C4-EE09C5D8C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3BE5A7-20E4-A902-C716-925B6A7D69DB}"/>
              </a:ext>
            </a:extLst>
          </p:cNvPr>
          <p:cNvSpPr>
            <a:spLocks noGrp="1"/>
          </p:cNvSpPr>
          <p:nvPr>
            <p:ph type="ctrTitle" idx="4294967295"/>
          </p:nvPr>
        </p:nvSpPr>
        <p:spPr>
          <a:xfrm>
            <a:off x="3581400" y="965580"/>
            <a:ext cx="5284304" cy="3160593"/>
          </a:xfrm>
        </p:spPr>
        <p:txBody>
          <a:bodyPr vert="horz" lIns="91440" tIns="45720" rIns="91440" bIns="45720" rtlCol="0" anchor="b">
            <a:normAutofit fontScale="90000"/>
          </a:bodyPr>
          <a:lstStyle/>
          <a:p>
            <a:pPr algn="ctr"/>
            <a:r>
              <a:rPr lang="en-US" sz="5400" kern="1200" dirty="0">
                <a:solidFill>
                  <a:schemeClr val="bg1"/>
                </a:solidFill>
                <a:latin typeface="+mj-lt"/>
                <a:ea typeface="+mj-ea"/>
                <a:cs typeface="+mj-cs"/>
              </a:rPr>
              <a:t>Life, the Universe…</a:t>
            </a:r>
            <a:br>
              <a:rPr lang="en-US" sz="5400" kern="1200" dirty="0">
                <a:solidFill>
                  <a:schemeClr val="bg1"/>
                </a:solidFill>
                <a:latin typeface="+mj-lt"/>
                <a:ea typeface="+mj-ea"/>
                <a:cs typeface="+mj-cs"/>
              </a:rPr>
            </a:br>
            <a:br>
              <a:rPr lang="en-US" sz="5400" kern="1200" dirty="0">
                <a:solidFill>
                  <a:schemeClr val="bg1"/>
                </a:solidFill>
                <a:latin typeface="+mj-lt"/>
                <a:ea typeface="+mj-ea"/>
                <a:cs typeface="+mj-cs"/>
              </a:rPr>
            </a:br>
            <a:r>
              <a:rPr lang="en-US" sz="7200" kern="1200" dirty="0">
                <a:solidFill>
                  <a:schemeClr val="bg1"/>
                </a:solidFill>
                <a:latin typeface="+mj-lt"/>
                <a:ea typeface="+mj-ea"/>
                <a:cs typeface="+mj-cs"/>
              </a:rPr>
              <a:t>EVERYTHING!</a:t>
            </a:r>
          </a:p>
        </p:txBody>
      </p:sp>
      <p:sp>
        <p:nvSpPr>
          <p:cNvPr id="60" name="Graphic 212">
            <a:extLst>
              <a:ext uri="{FF2B5EF4-FFF2-40B4-BE49-F238E27FC236}">
                <a16:creationId xmlns:a16="http://schemas.microsoft.com/office/drawing/2014/main" id="{E9F56ADD-64CD-C19D-252E-81595F14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1" name="Graphic 212">
            <a:extLst>
              <a:ext uri="{FF2B5EF4-FFF2-40B4-BE49-F238E27FC236}">
                <a16:creationId xmlns:a16="http://schemas.microsoft.com/office/drawing/2014/main" id="{1137E6C3-13C8-5C2C-4DAE-3EAA1E7B9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53" name="Graphic 190">
            <a:extLst>
              <a:ext uri="{FF2B5EF4-FFF2-40B4-BE49-F238E27FC236}">
                <a16:creationId xmlns:a16="http://schemas.microsoft.com/office/drawing/2014/main" id="{4566802D-9A0D-336C-D076-AD952A8186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54" name="Freeform: Shape 53">
              <a:extLst>
                <a:ext uri="{FF2B5EF4-FFF2-40B4-BE49-F238E27FC236}">
                  <a16:creationId xmlns:a16="http://schemas.microsoft.com/office/drawing/2014/main" id="{AC484302-D66C-54D4-8330-2D8401B4A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2C86EC7-89D7-065F-52C9-A91148DC2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57" name="Oval 56">
            <a:extLst>
              <a:ext uri="{FF2B5EF4-FFF2-40B4-BE49-F238E27FC236}">
                <a16:creationId xmlns:a16="http://schemas.microsoft.com/office/drawing/2014/main" id="{146EA87A-5BA7-8828-8C4F-2174635E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5ECC628B-B2DB-759D-94FC-990C6FFBB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1" name="Graphic 4">
            <a:extLst>
              <a:ext uri="{FF2B5EF4-FFF2-40B4-BE49-F238E27FC236}">
                <a16:creationId xmlns:a16="http://schemas.microsoft.com/office/drawing/2014/main" id="{9F4B87F5-0D14-492B-3067-F5FA491F7F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62" name="Freeform: Shape 61">
              <a:extLst>
                <a:ext uri="{FF2B5EF4-FFF2-40B4-BE49-F238E27FC236}">
                  <a16:creationId xmlns:a16="http://schemas.microsoft.com/office/drawing/2014/main" id="{BB129E4A-A5BD-C2EA-FEF3-78416B5B4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925FB4C-930D-01F6-EC50-AA597438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52124720-603F-6854-C160-340788B48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A0999B2A-8E69-DE33-2485-4FA0578BC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CE3AFE2D-24DB-8463-FC18-D785CF922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3FAB4F0C-063E-C972-0690-9F6502B1A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F32C0F11-A5D0-A486-207A-D476B3D8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BFB26EE1-BCE4-E0E9-06B2-CB4E65455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48FED717-B907-358F-458D-9BCF57E79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E931FED-D33F-AB68-4F0A-6D852104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E9D23FA0-E131-F380-FFDF-E09370B36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E64C9CC-7D0F-45BB-0244-D1BD0BE2E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F69275F4-927E-354D-F893-6B78C790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3C02C4A9-6A44-9068-B2A8-ABC68300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AD328565-547D-13DB-06BB-046B048AA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FCD21CD7-8B63-52D2-4ED6-EFACE7010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243B3CAD-719F-BA9F-56E3-96B20F1C3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8251B36-4E0B-10B1-7308-6C10ADC1F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D7F4BB3-4917-B9B3-CEF9-19E7E436EE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2E469C03-FC97-E1C2-6809-CFDC1C92E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F4D9F3AB-F3C4-BFF3-CC19-EE10DFDC7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0BE25C2A-EA85-B605-8835-214BB663D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B8DA8172-2853-AEE7-6FFE-8552BCCB5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98E0E944-D4D0-9D66-B242-E574A384E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936C8368-97DC-9DF0-4C0B-FDD2C5B0BF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E9F732A8-2A8D-25B7-074B-ECF13CA9C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F660F15-9B2A-9B76-5F20-62EF96593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9511DEE9-7FBC-B117-1CAC-92E8D3A2F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FDD7D920-DD16-0A5F-53C9-166EDEB2C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CB6453C7-7C81-EA5F-CC91-0100782CF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37ABF429-1412-625A-E049-7F7673B96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5D63C4F4-CA03-70DD-D044-64601FF0E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533A9C57-2A46-5039-5D19-0EFF270C9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6B7C4C43-0764-35B6-3C05-9126D8FE5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B218204A-B582-6814-83BE-19337218B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F0367DAC-FF04-AEE8-F8E3-696CF3213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DE1580CF-D6E2-D143-4CAB-A5C35DC52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BD0DF734-E8C0-46E3-4E89-D0F6A6671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1F717478-16C0-55AC-0E80-0CC119E33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6105786F-33C8-64C5-9C91-448B0915B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4BB032F6-1127-5AE7-8D2B-0112EFE38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075F90B7-8ADE-E1C2-A377-F56D7DB4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0B14567A-AEC6-FFEA-4926-C66F8F229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98E1A480-3D94-4D24-FC0A-01C723F14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6F3FF759-8B90-72D9-CBDC-4751D0A70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248B646-51C0-E552-68A3-82883C375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4B3CA83-A5E5-6F5F-086F-652BEEC58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6014991B-3935-78FC-36CB-9A40BE261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290FEAD8-ED8F-21AD-4FF7-7D2B1849A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42C8195-32A6-7CB4-D667-DB19A2ADE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3DE5B734-8319-100F-BA49-FCC4A310E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02209D34-AEC0-E868-BD2D-002AF447E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DE9216CD-649F-0E28-48CB-1D2C588BC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94377FF-6CCA-3FDF-0869-075D7A7D1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A86D12BF-9B33-5A05-2CBF-92A3DF0F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451FB095-F4C6-6C9E-F18A-94231C5B3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65DD69D-9095-5401-89F0-70C0F8550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463738F6-E0E3-E3AB-1F15-F287E4038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7D91DE1E-24FB-558A-DD63-60279E84B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36402615-6454-0577-DBD0-EA969ED96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381FF84-D226-20C9-6B54-A76DFF11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27C5163-CCDA-EE5D-6D34-EF7365222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D4A5D097-BB23-92A3-073E-33B7AE6B8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AD7D0A69-D9E7-A75F-E230-944022044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193EACD3-BFBB-B5F0-9BE0-7987F75E6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ED21E772-3E24-D354-F47F-6A572970E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9D7E3F80-0915-8A01-DAF5-23474BC92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EFDE51C3-D05F-0594-5DEB-97969F25B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348EAE2-35F2-902E-D8F8-44D0D0493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18AA654-A2D4-6B86-88A1-436D4FDC2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D5390437-11C2-1D2E-F506-A059BA8D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11AE07C0-29E5-4664-01D4-401DBEDE46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A8B9736D-D13A-415B-E1E0-088EB96C2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D8BAA8BB-5079-BBE1-5D55-488861777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1194F8E-A33A-E452-51B4-5037EEA0B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FF05ACF-484F-02A5-67B2-A0BA079FC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5902919-C94E-7D3C-8750-252BB1E41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59CF0E0-C390-516E-4F93-723019B5C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958D6427-5894-3451-3F05-2AA6E4FAF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631E2016-3FC6-0EA6-4BA9-23E9F1736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D7DB2133-3845-510D-F6B7-F00D87E885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CABE5C96-C92A-62DA-2A62-54A141FC2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545FD805-1B06-DEC4-92CD-D03F8029C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CDFEFDF0-6E9B-DA58-8A63-E6F6D0D39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F744A1F6-D9A0-A5EC-3F7E-ECC862296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D8A6DF86-F6D6-EB3F-1AF9-F9DEFFE03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406E67B6-5334-C749-48FF-45E3D15F4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D9C300D3-2A09-3C0B-79B2-1581C3A216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5999582-50DA-02AB-D223-D9D89E32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27DA0D58-4131-D120-3C7F-7C921C181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577BAE0E-3AF8-9883-CB17-F5F85357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8BA03E5D-8C96-B346-8C43-02DF14896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C53A0547-A932-9440-4965-5DFBB69FE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CFFBBD0-49D8-9068-614D-C24F4A667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A9461F2D-FD57-0C71-41E2-960AADCE8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D9057ACD-29B6-6946-927D-A2BE9D944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D6C3A6F9-D76B-D917-D6C1-C10EB86A8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3D46E0DE-9853-13DB-47A4-AC551640F6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E1A0A2BD-185D-58E8-3E87-558E4631F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89095E3E-5A0E-5428-4875-E73CA59BB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80940BB8-6A42-DD75-8AA4-26E009253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8411929B-A297-0AC3-7D52-21FE3099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D1CCD250-F2FB-9C47-9B08-096326925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8C41A8F-5431-2D8B-7A8B-7BD676DB8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76A4CDF-5212-8380-81B4-1B52B6A25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C6DAFB5-4C45-EF03-5FD6-82CC69BD6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9567045-DA5C-0256-B4DB-4D21645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AAD19F52-60EE-5668-B8B2-A594EAF05B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6FEB4FB7-4A36-39DD-25EE-38A12DBD3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0A2DE9CF-07A6-EEFC-6EE7-F13617E2B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F3E5901A-5345-A402-F635-B13355C9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51E743B2-06AA-2723-81D5-5FF3CD1CA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498253FF-7F48-3961-8C35-E29D0DA9C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531B484A-463A-0E92-B978-B1A7BE7E0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96E97324-04AB-1A86-4BBB-75CB34B23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5099612E-88E8-E9B1-A752-10C1E20C7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3EEE31C8-9685-4CC1-EAFE-53C0EC3CA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0B10304A-A637-30D6-8694-2ADC82B8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C40F86CB-25D9-2943-8966-2737B2AA1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311096B-3A2F-5108-D8B1-FA83EE686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67D9E169-7B4D-EFBE-0E8D-60112A25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EAB6883E-0C61-D8A5-4566-673FA80A4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A95CA626-78DB-E842-F9D7-C86FC7992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4C7FE5AE-D04B-8782-B12D-3BBF24680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70F8748E-ACD5-F7FE-F163-CC04E11C4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42FCF5B7-27BB-6050-A578-1110145D9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0C45B64-119E-3AF9-575D-50AA47F71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7354CB10-9D1C-DAE0-4DB7-E57B2DE20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604EA060-A1D2-7BC5-2162-D003E9E31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F4DF92A1-6753-EE7B-141D-7A4F94F24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7B592C8-2826-9261-BEB6-8BEC1662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41B1D000-0FA6-E708-A531-AE7955B19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4D2FEB4-5419-89EE-6569-D4DFDD1B0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C70B8A3A-F357-8A33-3714-A9C3E568D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FDB2A8DE-5CB7-6828-E02E-2E17B368D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BC5CC62E-434F-0D33-858E-140316E55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0B0CFEE-F52A-36A0-A031-3207A95C1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D825C92B-B5B9-B218-5942-29A6935BA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3C197A6C-CB7F-EF88-2A8A-8A7F01835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1DCB40E3-289A-2D64-405E-96CA3248D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81A98C84-A9C0-5DE3-1AFD-CCFBF2378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DFA006D6-7C76-28C3-8A81-CA9DA66D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8A90D94C-0468-2E01-0C6D-0012A3AD7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F7AE05BF-FCA9-C77C-7412-ACD499AAD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E7686248-D878-76DD-9EF0-83E9CD8E1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D4DED568-60C4-700A-8B3F-84D007105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B675D748-AF66-458D-204F-3E4FF7D16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B8730F54-3267-83FE-4690-5A33C301C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9847C113-C273-C102-C03C-A0A1CEADE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54B3980-7DAB-7956-5453-A2AA959AB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E556D3D-79B1-1E99-3934-1B93FE660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4F63036F-5E73-E6EC-C146-E3A3AA0AC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5213D2D2-A861-620A-8A54-06584E38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2ACA9B52-AEAD-FA46-3E61-40B6EB833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9EF08801-9CA9-BCF2-0674-57F9E027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9BC34F8A-F8A1-617C-113B-B937403397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BAFFE35E-61E3-3D20-35E1-C9F598F92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B3FCAF1A-51C1-81A7-F763-5093EB7CD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F13665EB-70EE-FDA9-CC75-4F6FA9AB7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BF597A96-20B5-CBBF-3BF2-768E4E4B6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7827FA95-EA76-9BDB-AA77-D60E4EFAA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CDCD5F50-B7FD-553E-F7B7-558FD99E3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ABE57F80-053B-288D-D484-D3EFB2579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F9052B5F-0B96-204B-55F0-65444E59E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6C8503C6-7D6D-6A49-964D-B1ED1E545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8EA1BC64-07E1-7177-217B-6DF98C8AB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EBD4D054-FFC0-999C-587B-31AAF794C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5E2927B4-FDE0-3D72-B73B-CD291E620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600DCAAF-A59C-23F0-7548-9C0C1CC5F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2181C0BA-34AE-2545-7310-7233A2A0C0CB}"/>
              </a:ext>
            </a:extLst>
          </p:cNvPr>
          <p:cNvSpPr txBox="1"/>
          <p:nvPr/>
        </p:nvSpPr>
        <p:spPr>
          <a:xfrm>
            <a:off x="3409122" y="4219057"/>
            <a:ext cx="5284304" cy="1384995"/>
          </a:xfrm>
          <a:prstGeom prst="rect">
            <a:avLst/>
          </a:prstGeom>
          <a:noFill/>
        </p:spPr>
        <p:txBody>
          <a:bodyPr wrap="square" rtlCol="0">
            <a:spAutoFit/>
          </a:bodyPr>
          <a:lstStyle/>
          <a:p>
            <a:pPr algn="ctr"/>
            <a:r>
              <a:rPr lang="en-GB" sz="2800" dirty="0">
                <a:solidFill>
                  <a:srgbClr val="FFFF00"/>
                </a:solidFill>
              </a:rPr>
              <a:t>Why aren’t we talking about the MEANING of Life, the </a:t>
            </a:r>
            <a:r>
              <a:rPr lang="en-GB" sz="2800" dirty="0" err="1">
                <a:solidFill>
                  <a:srgbClr val="FFFF00"/>
                </a:solidFill>
              </a:rPr>
              <a:t>Universe..EVERYTHING</a:t>
            </a:r>
            <a:r>
              <a:rPr lang="en-GB" sz="2800" dirty="0">
                <a:solidFill>
                  <a:srgbClr val="FFFF00"/>
                </a:solidFill>
              </a:rPr>
              <a:t>?</a:t>
            </a:r>
          </a:p>
        </p:txBody>
      </p:sp>
    </p:spTree>
    <p:extLst>
      <p:ext uri="{BB962C8B-B14F-4D97-AF65-F5344CB8AC3E}">
        <p14:creationId xmlns:p14="http://schemas.microsoft.com/office/powerpoint/2010/main" val="3353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2A833-4EFA-A4C1-4215-C8E0AA307A60}"/>
              </a:ext>
            </a:extLst>
          </p:cNvPr>
          <p:cNvSpPr txBox="1"/>
          <p:nvPr/>
        </p:nvSpPr>
        <p:spPr>
          <a:xfrm>
            <a:off x="844826" y="457200"/>
            <a:ext cx="10694504" cy="2185214"/>
          </a:xfrm>
          <a:prstGeom prst="rect">
            <a:avLst/>
          </a:prstGeom>
          <a:noFill/>
        </p:spPr>
        <p:txBody>
          <a:bodyPr wrap="square" rtlCol="0">
            <a:spAutoFit/>
          </a:bodyPr>
          <a:lstStyle/>
          <a:p>
            <a:r>
              <a:rPr lang="en-GB" sz="2000" b="1" dirty="0"/>
              <a:t>Jeremy England has recently proposed a solution:</a:t>
            </a:r>
          </a:p>
          <a:p>
            <a:endParaRPr lang="en-GB" sz="2000" dirty="0"/>
          </a:p>
          <a:p>
            <a:pPr marL="342900" indent="-342900">
              <a:buFont typeface="Arial" panose="020B0604020202020204" pitchFamily="34" charset="0"/>
              <a:buChar char="•"/>
            </a:pPr>
            <a:r>
              <a:rPr lang="en-GB" sz="2000" b="1" dirty="0"/>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p>
          <a:p>
            <a:endParaRPr lang="en-GB" dirty="0"/>
          </a:p>
          <a:p>
            <a:endParaRPr lang="en-GB" dirty="0"/>
          </a:p>
        </p:txBody>
      </p:sp>
    </p:spTree>
    <p:extLst>
      <p:ext uri="{BB962C8B-B14F-4D97-AF65-F5344CB8AC3E}">
        <p14:creationId xmlns:p14="http://schemas.microsoft.com/office/powerpoint/2010/main" val="63123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FC45-8C54-E069-2F52-A469028F6F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371E4C-CA45-B6F4-4F73-7C059947C374}"/>
              </a:ext>
            </a:extLst>
          </p:cNvPr>
          <p:cNvSpPr txBox="1"/>
          <p:nvPr/>
        </p:nvSpPr>
        <p:spPr>
          <a:xfrm>
            <a:off x="844826" y="457200"/>
            <a:ext cx="10694504" cy="2492990"/>
          </a:xfrm>
          <a:prstGeom prst="rect">
            <a:avLst/>
          </a:prstGeom>
          <a:noFill/>
        </p:spPr>
        <p:txBody>
          <a:bodyPr wrap="square" rtlCol="0">
            <a:spAutoFit/>
          </a:bodyPr>
          <a:lstStyle/>
          <a:p>
            <a:r>
              <a:rPr lang="en-GB" sz="2000" b="1" dirty="0"/>
              <a:t>Jeremy England has recently proposed a solution:</a:t>
            </a:r>
          </a:p>
          <a:p>
            <a:endParaRPr lang="en-GB" sz="2000" dirty="0"/>
          </a:p>
          <a:p>
            <a:pPr marL="342900" indent="-342900">
              <a:buFont typeface="Arial" panose="020B0604020202020204" pitchFamily="34" charset="0"/>
              <a:buChar char="•"/>
            </a:pPr>
            <a:r>
              <a:rPr lang="en-GB" sz="2000" dirty="0">
                <a:solidFill>
                  <a:schemeClr val="bg1">
                    <a:lumMod val="50000"/>
                  </a:schemeClr>
                </a:solidFill>
              </a:rPr>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He has proposed this ‘push’ to complexity is provided by entropy.</a:t>
            </a:r>
          </a:p>
          <a:p>
            <a:endParaRPr lang="en-GB" dirty="0"/>
          </a:p>
          <a:p>
            <a:endParaRPr lang="en-GB" dirty="0"/>
          </a:p>
        </p:txBody>
      </p:sp>
    </p:spTree>
    <p:extLst>
      <p:ext uri="{BB962C8B-B14F-4D97-AF65-F5344CB8AC3E}">
        <p14:creationId xmlns:p14="http://schemas.microsoft.com/office/powerpoint/2010/main" val="210386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DD4DD-DD32-A5D6-ECD2-2FFA3BB8AE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FC5765-0420-47CA-A7BA-280E8F9FCC07}"/>
              </a:ext>
            </a:extLst>
          </p:cNvPr>
          <p:cNvSpPr txBox="1"/>
          <p:nvPr/>
        </p:nvSpPr>
        <p:spPr>
          <a:xfrm>
            <a:off x="844826" y="457200"/>
            <a:ext cx="10694504" cy="3108543"/>
          </a:xfrm>
          <a:prstGeom prst="rect">
            <a:avLst/>
          </a:prstGeom>
          <a:noFill/>
        </p:spPr>
        <p:txBody>
          <a:bodyPr wrap="square" rtlCol="0">
            <a:spAutoFit/>
          </a:bodyPr>
          <a:lstStyle/>
          <a:p>
            <a:r>
              <a:rPr lang="en-GB" sz="2000" b="1" dirty="0"/>
              <a:t>Jeremy England has recently proposed a solution:</a:t>
            </a:r>
          </a:p>
          <a:p>
            <a:endParaRPr lang="en-GB" sz="2000" dirty="0"/>
          </a:p>
          <a:p>
            <a:pPr marL="342900" indent="-342900">
              <a:buFont typeface="Arial" panose="020B0604020202020204" pitchFamily="34" charset="0"/>
              <a:buChar char="•"/>
            </a:pPr>
            <a:r>
              <a:rPr lang="en-GB" sz="2000" dirty="0">
                <a:solidFill>
                  <a:schemeClr val="bg1">
                    <a:lumMod val="50000"/>
                  </a:schemeClr>
                </a:solidFill>
              </a:rPr>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He has proposed this ‘push’ to complexity is provided by entropy.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But….. hang on – didn’t I just say that entropy is promoting disorder? </a:t>
            </a:r>
          </a:p>
          <a:p>
            <a:endParaRPr lang="en-GB" dirty="0"/>
          </a:p>
          <a:p>
            <a:endParaRPr lang="en-GB" dirty="0"/>
          </a:p>
        </p:txBody>
      </p:sp>
    </p:spTree>
    <p:extLst>
      <p:ext uri="{BB962C8B-B14F-4D97-AF65-F5344CB8AC3E}">
        <p14:creationId xmlns:p14="http://schemas.microsoft.com/office/powerpoint/2010/main" val="271174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2F46-4CDA-63EC-6AD6-1D3C87CB3E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454D99-5BDD-E872-32BD-F5D3F4E85D81}"/>
              </a:ext>
            </a:extLst>
          </p:cNvPr>
          <p:cNvSpPr txBox="1"/>
          <p:nvPr/>
        </p:nvSpPr>
        <p:spPr>
          <a:xfrm>
            <a:off x="748748" y="467139"/>
            <a:ext cx="10694504" cy="4339650"/>
          </a:xfrm>
          <a:prstGeom prst="rect">
            <a:avLst/>
          </a:prstGeom>
          <a:noFill/>
        </p:spPr>
        <p:txBody>
          <a:bodyPr wrap="square" rtlCol="0">
            <a:spAutoFit/>
          </a:bodyPr>
          <a:lstStyle/>
          <a:p>
            <a:r>
              <a:rPr lang="en-GB" sz="2000" b="1" dirty="0"/>
              <a:t>Jeremy England has recently proposed a solution:</a:t>
            </a:r>
          </a:p>
          <a:p>
            <a:endParaRPr lang="en-GB" sz="2000" dirty="0"/>
          </a:p>
          <a:p>
            <a:pPr marL="342900" indent="-342900">
              <a:buFont typeface="Arial" panose="020B0604020202020204" pitchFamily="34" charset="0"/>
              <a:buChar char="•"/>
            </a:pPr>
            <a:r>
              <a:rPr lang="en-GB" sz="2000" dirty="0">
                <a:solidFill>
                  <a:schemeClr val="bg1">
                    <a:lumMod val="50000"/>
                  </a:schemeClr>
                </a:solidFill>
              </a:rPr>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He has proposed this ‘push’ to complexity is provided by entropy.</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But….. hang on – didn’t I just say that entropy is promoting disorder?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“Yes,” says England, “but if local complexity creates greater disorder overall, it will still be preferred.”</a:t>
            </a:r>
          </a:p>
          <a:p>
            <a:pPr marL="342900" indent="-342900">
              <a:buFont typeface="Arial" panose="020B0604020202020204" pitchFamily="34" charset="0"/>
              <a:buChar char="•"/>
            </a:pPr>
            <a:endParaRPr lang="en-GB" sz="2000" b="1" dirty="0"/>
          </a:p>
          <a:p>
            <a:endParaRPr lang="en-GB" dirty="0"/>
          </a:p>
          <a:p>
            <a:endParaRPr lang="en-GB" dirty="0"/>
          </a:p>
        </p:txBody>
      </p:sp>
    </p:spTree>
    <p:extLst>
      <p:ext uri="{BB962C8B-B14F-4D97-AF65-F5344CB8AC3E}">
        <p14:creationId xmlns:p14="http://schemas.microsoft.com/office/powerpoint/2010/main" val="144286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B2B6-5DD7-DFB6-066B-F708A67805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FA788E-278E-38D3-2D90-54E504DFD8C9}"/>
              </a:ext>
            </a:extLst>
          </p:cNvPr>
          <p:cNvSpPr txBox="1"/>
          <p:nvPr/>
        </p:nvSpPr>
        <p:spPr>
          <a:xfrm>
            <a:off x="844826" y="457200"/>
            <a:ext cx="10694504" cy="5262979"/>
          </a:xfrm>
          <a:prstGeom prst="rect">
            <a:avLst/>
          </a:prstGeom>
          <a:noFill/>
        </p:spPr>
        <p:txBody>
          <a:bodyPr wrap="square" rtlCol="0">
            <a:spAutoFit/>
          </a:bodyPr>
          <a:lstStyle/>
          <a:p>
            <a:r>
              <a:rPr lang="en-GB" sz="2000" b="1" dirty="0"/>
              <a:t>Jeremy England has recently proposed a solution:</a:t>
            </a:r>
          </a:p>
          <a:p>
            <a:endParaRPr lang="en-GB" sz="2000" dirty="0"/>
          </a:p>
          <a:p>
            <a:pPr marL="342900" indent="-342900">
              <a:buFont typeface="Arial" panose="020B0604020202020204" pitchFamily="34" charset="0"/>
              <a:buChar char="•"/>
            </a:pPr>
            <a:r>
              <a:rPr lang="en-GB" sz="2000" dirty="0">
                <a:solidFill>
                  <a:schemeClr val="bg1">
                    <a:lumMod val="50000"/>
                  </a:schemeClr>
                </a:solidFill>
              </a:rPr>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He has proposed this ‘push’ to complexity is provided by entropy.</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But….. hang on – didn’t I just say that entropy is promoting disorder? </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“Yes,” says England, “but if local complexity creates greater disorder, it will be preferred.”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England has demonstrated that stable complex molecules will form in solution when exposed to an external energy source like thermal underwater ocean vents, shallow pools in sunlight etc…</a:t>
            </a:r>
          </a:p>
          <a:p>
            <a:pPr marL="342900" indent="-342900">
              <a:buFont typeface="Arial" panose="020B0604020202020204" pitchFamily="34" charset="0"/>
              <a:buChar char="•"/>
            </a:pPr>
            <a:endParaRPr lang="en-GB" sz="2000" dirty="0"/>
          </a:p>
          <a:p>
            <a:endParaRPr lang="en-GB" dirty="0"/>
          </a:p>
          <a:p>
            <a:endParaRPr lang="en-GB" dirty="0"/>
          </a:p>
        </p:txBody>
      </p:sp>
    </p:spTree>
    <p:extLst>
      <p:ext uri="{BB962C8B-B14F-4D97-AF65-F5344CB8AC3E}">
        <p14:creationId xmlns:p14="http://schemas.microsoft.com/office/powerpoint/2010/main" val="355374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80C9-0D2F-6558-9C7B-BB5BD38965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846903-E16E-816F-F25E-EA2E73BD1F63}"/>
              </a:ext>
            </a:extLst>
          </p:cNvPr>
          <p:cNvSpPr txBox="1"/>
          <p:nvPr/>
        </p:nvSpPr>
        <p:spPr>
          <a:xfrm>
            <a:off x="844826" y="457200"/>
            <a:ext cx="10694504" cy="5878532"/>
          </a:xfrm>
          <a:prstGeom prst="rect">
            <a:avLst/>
          </a:prstGeom>
          <a:noFill/>
        </p:spPr>
        <p:txBody>
          <a:bodyPr wrap="square" rtlCol="0">
            <a:spAutoFit/>
          </a:bodyPr>
          <a:lstStyle/>
          <a:p>
            <a:r>
              <a:rPr lang="en-GB" sz="2000" b="1" dirty="0"/>
              <a:t>Jeremy England has recently proposed a solution:</a:t>
            </a:r>
          </a:p>
          <a:p>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He has proposed this ‘push’ to complexity is provided by entropy.</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But….. hang on – didn’t I just say that entropy is promoting disorder? </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“Yes,” says England, “but if local complexity creates greater disorder, it will be preferred.”</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England has demonstrated that stable complex molecules will form in solution when exposed to an external energy source like thermal underwater ocean vents, shallow pools in sunlight etc…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So, you can form lots of stable complex chemicals across Earth surfaces over time, and if any of them are reproducing, then they have </a:t>
            </a:r>
            <a:r>
              <a:rPr lang="en-GB" sz="2000" b="1" dirty="0" err="1"/>
              <a:t>foodstock</a:t>
            </a:r>
            <a:r>
              <a:rPr lang="en-GB" sz="2000" b="1" dirty="0"/>
              <a:t> available.</a:t>
            </a:r>
          </a:p>
          <a:p>
            <a:endParaRPr lang="en-GB" dirty="0"/>
          </a:p>
          <a:p>
            <a:endParaRPr lang="en-GB" dirty="0"/>
          </a:p>
        </p:txBody>
      </p:sp>
    </p:spTree>
    <p:extLst>
      <p:ext uri="{BB962C8B-B14F-4D97-AF65-F5344CB8AC3E}">
        <p14:creationId xmlns:p14="http://schemas.microsoft.com/office/powerpoint/2010/main" val="280131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8BB5-16FC-2AAF-024E-F93B841AAC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E92E7A-479F-22B9-D968-AE46E331BECA}"/>
              </a:ext>
            </a:extLst>
          </p:cNvPr>
          <p:cNvSpPr txBox="1"/>
          <p:nvPr/>
        </p:nvSpPr>
        <p:spPr>
          <a:xfrm>
            <a:off x="844826" y="457200"/>
            <a:ext cx="10694504" cy="6801862"/>
          </a:xfrm>
          <a:prstGeom prst="rect">
            <a:avLst/>
          </a:prstGeom>
          <a:noFill/>
        </p:spPr>
        <p:txBody>
          <a:bodyPr wrap="square" rtlCol="0">
            <a:spAutoFit/>
          </a:bodyPr>
          <a:lstStyle/>
          <a:p>
            <a:r>
              <a:rPr lang="en-GB" sz="2000" b="1" dirty="0"/>
              <a:t>Jeremy England has recently proposed a solution:</a:t>
            </a:r>
          </a:p>
          <a:p>
            <a:endParaRPr lang="en-GB" sz="2000" dirty="0"/>
          </a:p>
          <a:p>
            <a:pPr marL="342900" indent="-342900">
              <a:buFont typeface="Arial" panose="020B0604020202020204" pitchFamily="34" charset="0"/>
              <a:buChar char="•"/>
            </a:pPr>
            <a:r>
              <a:rPr lang="en-GB" sz="2000" dirty="0">
                <a:solidFill>
                  <a:schemeClr val="bg1">
                    <a:lumMod val="50000"/>
                  </a:schemeClr>
                </a:solidFill>
              </a:rPr>
              <a:t>For life to start, you need lots of competing complex molecules and you need something to catalyse the formation of complex molecules.</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He has proposed this ‘push’ to complexity is provided by entropy.</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But….. hang on – didn’t I just say that entropy is promoting disorder? </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“Yes,” says England, “but if local complexity creates greater disorder, it will be preferred.”</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England has demonstrated that stable complex molecules will form in solution when exposed to an external energy source like thermal underwater ocean vents, shallow pools in sunlight etc…</a:t>
            </a:r>
          </a:p>
          <a:p>
            <a:pPr marL="342900" indent="-342900">
              <a:buFont typeface="Arial" panose="020B0604020202020204" pitchFamily="34" charset="0"/>
              <a:buChar char="•"/>
            </a:pPr>
            <a:endParaRPr lang="en-GB" sz="2000" dirty="0">
              <a:solidFill>
                <a:schemeClr val="bg1">
                  <a:lumMod val="50000"/>
                </a:schemeClr>
              </a:solidFill>
            </a:endParaRPr>
          </a:p>
          <a:p>
            <a:pPr marL="342900" indent="-342900">
              <a:buFont typeface="Arial" panose="020B0604020202020204" pitchFamily="34" charset="0"/>
              <a:buChar char="•"/>
            </a:pPr>
            <a:r>
              <a:rPr lang="en-GB" sz="2000" dirty="0">
                <a:solidFill>
                  <a:schemeClr val="bg1">
                    <a:lumMod val="50000"/>
                  </a:schemeClr>
                </a:solidFill>
              </a:rPr>
              <a:t>So, you can form lots of stable complex chemicals across Earth surfaces over time, and if any of them are reproducing, then they have </a:t>
            </a:r>
            <a:r>
              <a:rPr lang="en-GB" sz="2000" dirty="0" err="1">
                <a:solidFill>
                  <a:schemeClr val="bg1">
                    <a:lumMod val="50000"/>
                  </a:schemeClr>
                </a:solidFill>
              </a:rPr>
              <a:t>foodstock</a:t>
            </a:r>
            <a:r>
              <a:rPr lang="en-GB" sz="2000" dirty="0">
                <a:solidFill>
                  <a:schemeClr val="bg1">
                    <a:lumMod val="50000"/>
                  </a:schemeClr>
                </a:solidFill>
              </a:rPr>
              <a:t> available.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But why on Earth and nowhere else? Perhaps because Earth has had surface water incident sunlight and relatively stable geology for billions of years. </a:t>
            </a:r>
          </a:p>
          <a:p>
            <a:endParaRPr lang="en-GB" dirty="0"/>
          </a:p>
          <a:p>
            <a:endParaRPr lang="en-GB" dirty="0"/>
          </a:p>
        </p:txBody>
      </p:sp>
    </p:spTree>
    <p:extLst>
      <p:ext uri="{BB962C8B-B14F-4D97-AF65-F5344CB8AC3E}">
        <p14:creationId xmlns:p14="http://schemas.microsoft.com/office/powerpoint/2010/main" val="543677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7F04AE-B458-1306-20A5-E761A085B125}"/>
              </a:ext>
            </a:extLst>
          </p:cNvPr>
          <p:cNvSpPr txBox="1"/>
          <p:nvPr/>
        </p:nvSpPr>
        <p:spPr>
          <a:xfrm>
            <a:off x="476115" y="927100"/>
            <a:ext cx="5962784" cy="5199063"/>
          </a:xfrm>
          <a:prstGeom prst="rect">
            <a:avLst/>
          </a:prstGeom>
        </p:spPr>
        <p:txBody>
          <a:bodyPr vert="horz" lIns="91440" tIns="45720" rIns="91440" bIns="45720" rtlCol="0">
            <a:normAutofit/>
          </a:bodyPr>
          <a:lstStyle/>
          <a:p>
            <a:pPr>
              <a:lnSpc>
                <a:spcPct val="90000"/>
              </a:lnSpc>
              <a:spcAft>
                <a:spcPts val="600"/>
              </a:spcAft>
            </a:pPr>
            <a:r>
              <a:rPr lang="en-US" sz="3200" b="1" dirty="0"/>
              <a:t>When did Matter become Life</a:t>
            </a:r>
            <a:r>
              <a:rPr lang="en-US" sz="32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800" dirty="0"/>
              <a:t>4.54 billion years ago – Earth forms.</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Around 4.0 billion years ago – liquid water appears.</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3.5–3.8 billion years ago – The first known signs of life show up, mostly as microbial mats or stromatolites in ancient rocks.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A9D95182-A5A7-3689-F012-428F9FC81F9F}"/>
              </a:ext>
            </a:extLst>
          </p:cNvPr>
          <p:cNvPicPr>
            <a:picLocks noChangeAspect="1"/>
          </p:cNvPicPr>
          <p:nvPr/>
        </p:nvPicPr>
        <p:blipFill>
          <a:blip r:embed="rId2"/>
          <a:srcRect l="18065" r="33028"/>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23295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0D8AC85-CEE7-104B-5C8C-BC533092EC55}"/>
              </a:ext>
            </a:extLst>
          </p:cNvPr>
          <p:cNvPicPr>
            <a:picLocks noChangeAspect="1"/>
          </p:cNvPicPr>
          <p:nvPr/>
        </p:nvPicPr>
        <p:blipFill>
          <a:blip r:embed="rId2"/>
          <a:srcRect t="32151" r="-1" b="-1"/>
          <a:stretch>
            <a:fillRect/>
          </a:stretch>
        </p:blipFill>
        <p:spPr>
          <a:xfrm>
            <a:off x="-1" y="10"/>
            <a:ext cx="1222812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242B0579-B4C2-FFFA-72B4-A46D34989B98}"/>
              </a:ext>
            </a:extLst>
          </p:cNvPr>
          <p:cNvSpPr txBox="1"/>
          <p:nvPr/>
        </p:nvSpPr>
        <p:spPr>
          <a:xfrm>
            <a:off x="215901" y="4427372"/>
            <a:ext cx="6311899" cy="2090513"/>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3000" dirty="0">
                <a:solidFill>
                  <a:schemeClr val="tx2"/>
                </a:solidFill>
              </a:rPr>
              <a:t>Stromatolites form mats of </a:t>
            </a:r>
            <a:r>
              <a:rPr lang="en-US" sz="3000" dirty="0" err="1">
                <a:solidFill>
                  <a:schemeClr val="tx2"/>
                </a:solidFill>
              </a:rPr>
              <a:t>microrganisms</a:t>
            </a:r>
            <a:r>
              <a:rPr lang="en-US" sz="3000" dirty="0">
                <a:solidFill>
                  <a:schemeClr val="tx2"/>
                </a:solidFill>
              </a:rPr>
              <a:t> which bind with particles of rock for stability and then form layers to create the structures you see here</a:t>
            </a:r>
            <a:r>
              <a:rPr lang="en-US" sz="3200" dirty="0">
                <a:solidFill>
                  <a:schemeClr val="tx2"/>
                </a:solidFill>
              </a:rPr>
              <a:t>.</a:t>
            </a:r>
          </a:p>
          <a:p>
            <a:pPr indent="-228600">
              <a:lnSpc>
                <a:spcPct val="90000"/>
              </a:lnSpc>
              <a:spcAft>
                <a:spcPts val="600"/>
              </a:spcAft>
              <a:buFont typeface="Arial" panose="020B0604020202020204" pitchFamily="34" charset="0"/>
              <a:buChar char="•"/>
            </a:pPr>
            <a:endParaRPr lang="en-US" sz="1500" dirty="0">
              <a:solidFill>
                <a:schemeClr val="tx2"/>
              </a:solidFill>
            </a:endParaRPr>
          </a:p>
        </p:txBody>
      </p:sp>
      <p:sp>
        <p:nvSpPr>
          <p:cNvPr id="4" name="TextBox 3">
            <a:extLst>
              <a:ext uri="{FF2B5EF4-FFF2-40B4-BE49-F238E27FC236}">
                <a16:creationId xmlns:a16="http://schemas.microsoft.com/office/drawing/2014/main" id="{CBF0267F-57F6-9DC0-6D8A-AAAAD0571575}"/>
              </a:ext>
            </a:extLst>
          </p:cNvPr>
          <p:cNvSpPr txBox="1"/>
          <p:nvPr/>
        </p:nvSpPr>
        <p:spPr>
          <a:xfrm>
            <a:off x="6743701" y="4427371"/>
            <a:ext cx="4381499" cy="1168590"/>
          </a:xfrm>
          <a:prstGeom prst="rect">
            <a:avLst/>
          </a:prstGeom>
          <a:noFill/>
        </p:spPr>
        <p:txBody>
          <a:bodyPr wrap="square" rtlCol="0">
            <a:spAutoFit/>
          </a:bodyPr>
          <a:lstStyle/>
          <a:p>
            <a:pPr indent="-228600">
              <a:lnSpc>
                <a:spcPct val="90000"/>
              </a:lnSpc>
              <a:spcAft>
                <a:spcPts val="600"/>
              </a:spcAft>
              <a:buFont typeface="Arial" panose="020B0604020202020204" pitchFamily="34" charset="0"/>
              <a:buChar char="•"/>
            </a:pPr>
            <a:r>
              <a:rPr lang="en-US" sz="2400" dirty="0">
                <a:solidFill>
                  <a:schemeClr val="tx2"/>
                </a:solidFill>
              </a:rPr>
              <a:t>Importantly they contain RNA (amongst other things). </a:t>
            </a:r>
          </a:p>
          <a:p>
            <a:pPr indent="-228600">
              <a:lnSpc>
                <a:spcPct val="90000"/>
              </a:lnSpc>
              <a:spcAft>
                <a:spcPts val="600"/>
              </a:spcAft>
              <a:buFont typeface="Arial" panose="020B0604020202020204" pitchFamily="34" charset="0"/>
              <a:buChar char="•"/>
            </a:pPr>
            <a:r>
              <a:rPr lang="en-US" sz="2400" dirty="0">
                <a:solidFill>
                  <a:schemeClr val="tx2"/>
                </a:solidFill>
              </a:rPr>
              <a:t>All life today contains RNA.</a:t>
            </a:r>
          </a:p>
        </p:txBody>
      </p:sp>
    </p:spTree>
    <p:extLst>
      <p:ext uri="{BB962C8B-B14F-4D97-AF65-F5344CB8AC3E}">
        <p14:creationId xmlns:p14="http://schemas.microsoft.com/office/powerpoint/2010/main" val="283494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B6760-A355-280C-5C63-D48953E33753}"/>
              </a:ext>
            </a:extLst>
          </p:cNvPr>
          <p:cNvPicPr>
            <a:picLocks noChangeAspect="1"/>
          </p:cNvPicPr>
          <p:nvPr/>
        </p:nvPicPr>
        <p:blipFill>
          <a:blip r:embed="rId2"/>
          <a:stretch>
            <a:fillRect/>
          </a:stretch>
        </p:blipFill>
        <p:spPr>
          <a:xfrm>
            <a:off x="7055603" y="0"/>
            <a:ext cx="3719593" cy="6858000"/>
          </a:xfrm>
          <a:prstGeom prst="rect">
            <a:avLst/>
          </a:prstGeom>
        </p:spPr>
      </p:pic>
      <p:sp>
        <p:nvSpPr>
          <p:cNvPr id="3" name="TextBox 2">
            <a:extLst>
              <a:ext uri="{FF2B5EF4-FFF2-40B4-BE49-F238E27FC236}">
                <a16:creationId xmlns:a16="http://schemas.microsoft.com/office/drawing/2014/main" id="{78BE9EA4-EC90-F5F6-2B6F-C2EB872C5C3A}"/>
              </a:ext>
            </a:extLst>
          </p:cNvPr>
          <p:cNvSpPr txBox="1"/>
          <p:nvPr/>
        </p:nvSpPr>
        <p:spPr>
          <a:xfrm>
            <a:off x="1023730" y="993913"/>
            <a:ext cx="5456583" cy="4401205"/>
          </a:xfrm>
          <a:prstGeom prst="rect">
            <a:avLst/>
          </a:prstGeom>
          <a:noFill/>
        </p:spPr>
        <p:txBody>
          <a:bodyPr wrap="square" rtlCol="0">
            <a:spAutoFit/>
          </a:bodyPr>
          <a:lstStyle/>
          <a:p>
            <a:r>
              <a:rPr lang="en-GB" sz="4000" dirty="0"/>
              <a:t>RNA is a complex organic structure. There is no chance that it was the first reproducing molecule, but it has clearly been the most successful one</a:t>
            </a:r>
          </a:p>
        </p:txBody>
      </p:sp>
    </p:spTree>
    <p:extLst>
      <p:ext uri="{BB962C8B-B14F-4D97-AF65-F5344CB8AC3E}">
        <p14:creationId xmlns:p14="http://schemas.microsoft.com/office/powerpoint/2010/main" val="22768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9E17327-F6FC-D92D-9C2C-ED84AB4C3173}"/>
              </a:ext>
            </a:extLst>
          </p:cNvPr>
          <p:cNvSpPr txBox="1"/>
          <p:nvPr/>
        </p:nvSpPr>
        <p:spPr>
          <a:xfrm>
            <a:off x="704986" y="1153318"/>
            <a:ext cx="5257800" cy="4551363"/>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800" b="1" dirty="0"/>
              <a:t>Questions for today</a:t>
            </a:r>
            <a:r>
              <a:rPr lang="en-US" sz="2800" dirty="0"/>
              <a:t>.</a:t>
            </a:r>
          </a:p>
          <a:p>
            <a:pPr>
              <a:lnSpc>
                <a:spcPct val="90000"/>
              </a:lnSpc>
              <a:spcAft>
                <a:spcPts val="600"/>
              </a:spcAft>
            </a:pPr>
            <a:endParaRPr lang="en-US" sz="2800" dirty="0"/>
          </a:p>
          <a:p>
            <a:pPr indent="-228600">
              <a:lnSpc>
                <a:spcPct val="90000"/>
              </a:lnSpc>
              <a:spcAft>
                <a:spcPts val="600"/>
              </a:spcAft>
              <a:buFont typeface="Arial" panose="020B0604020202020204" pitchFamily="34" charset="0"/>
              <a:buChar char="•"/>
            </a:pPr>
            <a:r>
              <a:rPr lang="en-US" sz="2800" dirty="0"/>
              <a:t>What makes life different?</a:t>
            </a:r>
          </a:p>
          <a:p>
            <a:pPr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How did life on Earth begin? </a:t>
            </a:r>
          </a:p>
          <a:p>
            <a:pPr marL="285750"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What are the odds of life on other planets?</a:t>
            </a:r>
          </a:p>
          <a:p>
            <a:pPr marL="285750"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Will we ever travel outside the solar system?</a:t>
            </a:r>
          </a:p>
          <a:p>
            <a:pPr indent="-228600">
              <a:lnSpc>
                <a:spcPct val="90000"/>
              </a:lnSpc>
              <a:spcAft>
                <a:spcPts val="600"/>
              </a:spcAft>
              <a:buFont typeface="Arial" panose="020B0604020202020204" pitchFamily="34" charset="0"/>
              <a:buChar char="•"/>
            </a:pPr>
            <a:endParaRPr lang="en-US" sz="2000" dirty="0"/>
          </a:p>
        </p:txBody>
      </p:sp>
      <p:pic>
        <p:nvPicPr>
          <p:cNvPr id="4" name="Picture 3" descr="Massive planets orbiting a bright space">
            <a:extLst>
              <a:ext uri="{FF2B5EF4-FFF2-40B4-BE49-F238E27FC236}">
                <a16:creationId xmlns:a16="http://schemas.microsoft.com/office/drawing/2014/main" id="{CC419317-A9A8-412E-C360-533A840622F7}"/>
              </a:ext>
            </a:extLst>
          </p:cNvPr>
          <p:cNvPicPr>
            <a:picLocks noChangeAspect="1"/>
          </p:cNvPicPr>
          <p:nvPr/>
        </p:nvPicPr>
        <p:blipFill>
          <a:blip r:embed="rId2"/>
          <a:srcRect l="39012" r="12080"/>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96801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86125-9206-95E7-C919-722D8560F2F3}"/>
              </a:ext>
            </a:extLst>
          </p:cNvPr>
          <p:cNvSpPr txBox="1"/>
          <p:nvPr/>
        </p:nvSpPr>
        <p:spPr>
          <a:xfrm>
            <a:off x="934277" y="1143000"/>
            <a:ext cx="10396331" cy="5016758"/>
          </a:xfrm>
          <a:prstGeom prst="rect">
            <a:avLst/>
          </a:prstGeom>
          <a:noFill/>
        </p:spPr>
        <p:txBody>
          <a:bodyPr wrap="square" rtlCol="0">
            <a:spAutoFit/>
          </a:bodyPr>
          <a:lstStyle/>
          <a:p>
            <a:r>
              <a:rPr lang="en-GB" sz="4000" dirty="0"/>
              <a:t>So, given it takes, </a:t>
            </a:r>
            <a:r>
              <a:rPr lang="en-GB" sz="4000"/>
              <a:t>liquid water and </a:t>
            </a:r>
            <a:r>
              <a:rPr lang="en-GB" sz="4000" dirty="0"/>
              <a:t>stable geological conditions for reproducing molecules to form (after 300-400million </a:t>
            </a:r>
            <a:r>
              <a:rPr lang="en-GB" sz="4000"/>
              <a:t>years), </a:t>
            </a:r>
            <a:r>
              <a:rPr lang="en-GB" sz="4000" dirty="0"/>
              <a:t>and it probably took 5 times longer for multi-cellular organisms to form - and 10 to 20 times longer for animal and plant life to form, what do we think are the chances of other life forms being out there?</a:t>
            </a:r>
          </a:p>
        </p:txBody>
      </p:sp>
    </p:spTree>
    <p:extLst>
      <p:ext uri="{BB962C8B-B14F-4D97-AF65-F5344CB8AC3E}">
        <p14:creationId xmlns:p14="http://schemas.microsoft.com/office/powerpoint/2010/main" val="187476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092184-FC32-71A3-F03D-3749F32BC177}"/>
              </a:ext>
            </a:extLst>
          </p:cNvPr>
          <p:cNvPicPr>
            <a:picLocks noChangeAspect="1"/>
          </p:cNvPicPr>
          <p:nvPr/>
        </p:nvPicPr>
        <p:blipFill>
          <a:blip r:embed="rId2"/>
          <a:stretch>
            <a:fillRect/>
          </a:stretch>
        </p:blipFill>
        <p:spPr>
          <a:xfrm>
            <a:off x="1925053" y="457200"/>
            <a:ext cx="8341894" cy="5943600"/>
          </a:xfrm>
          <a:prstGeom prst="rect">
            <a:avLst/>
          </a:prstGeom>
        </p:spPr>
      </p:pic>
    </p:spTree>
    <p:extLst>
      <p:ext uri="{BB962C8B-B14F-4D97-AF65-F5344CB8AC3E}">
        <p14:creationId xmlns:p14="http://schemas.microsoft.com/office/powerpoint/2010/main" val="101531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74C58-E2F3-C9D6-097A-7AC3481B8DFA}"/>
              </a:ext>
            </a:extLst>
          </p:cNvPr>
          <p:cNvSpPr txBox="1"/>
          <p:nvPr/>
        </p:nvSpPr>
        <p:spPr>
          <a:xfrm>
            <a:off x="361121" y="198782"/>
            <a:ext cx="11469757" cy="6709529"/>
          </a:xfrm>
          <a:prstGeom prst="rect">
            <a:avLst/>
          </a:prstGeom>
          <a:noFill/>
        </p:spPr>
        <p:txBody>
          <a:bodyPr wrap="square" rtlCol="0">
            <a:spAutoFit/>
          </a:bodyPr>
          <a:lstStyle/>
          <a:p>
            <a:r>
              <a:rPr lang="en-GB" sz="4000" dirty="0"/>
              <a:t>Some Problems with the Drake formula:</a:t>
            </a:r>
          </a:p>
          <a:p>
            <a:endParaRPr lang="en-GB" sz="3600" dirty="0"/>
          </a:p>
          <a:p>
            <a:pPr marL="342900" indent="-342900">
              <a:buFont typeface="Arial" panose="020B0604020202020204" pitchFamily="34" charset="0"/>
              <a:buChar char="•"/>
            </a:pPr>
            <a:r>
              <a:rPr lang="en-GB" sz="2400" dirty="0"/>
              <a:t>If we don’t really know how life started on Earth, it’s hard to figure out the probabilities of it starting elsewhere.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Life need not be carbon-based, the only other ‘intelligent’ entity we’ve been able to create is silicon-based.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transition to multi-cellular organisms took much longer than it did for reproducing, single-celled organisms to form. That might be the greatest barrier – not initial life formation.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 have no idea how long an intelligent civilisation could last. If a civilisation was really smart, surely it could survive for billions of years? If you could reduce an intelligence to a detection system and a pattern of information, isn’t it possible to preserve it forever?</a:t>
            </a:r>
          </a:p>
          <a:p>
            <a:pPr marL="342900" indent="-342900">
              <a:buAutoNum type="arabicPeriod"/>
            </a:pPr>
            <a:endParaRPr lang="en-GB" dirty="0"/>
          </a:p>
        </p:txBody>
      </p:sp>
    </p:spTree>
    <p:extLst>
      <p:ext uri="{BB962C8B-B14F-4D97-AF65-F5344CB8AC3E}">
        <p14:creationId xmlns:p14="http://schemas.microsoft.com/office/powerpoint/2010/main" val="207066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B4636C-D3BC-F179-13FC-F25092DE1F35}"/>
              </a:ext>
            </a:extLst>
          </p:cNvPr>
          <p:cNvSpPr txBox="1"/>
          <p:nvPr/>
        </p:nvSpPr>
        <p:spPr>
          <a:xfrm>
            <a:off x="725557" y="417443"/>
            <a:ext cx="11111947" cy="6863417"/>
          </a:xfrm>
          <a:prstGeom prst="rect">
            <a:avLst/>
          </a:prstGeom>
          <a:noFill/>
        </p:spPr>
        <p:txBody>
          <a:bodyPr wrap="square" rtlCol="0">
            <a:spAutoFit/>
          </a:bodyPr>
          <a:lstStyle/>
          <a:p>
            <a:r>
              <a:rPr lang="en-GB" sz="2400" b="1" dirty="0"/>
              <a:t>Another question:</a:t>
            </a:r>
          </a:p>
          <a:p>
            <a:endParaRPr lang="en-GB" sz="2400" b="1" dirty="0"/>
          </a:p>
          <a:p>
            <a:r>
              <a:rPr lang="en-GB" sz="2400" b="1" dirty="0"/>
              <a:t>If we find traces of life on Mars, doesn’t that improve our chances of finding life elsewhere?</a:t>
            </a:r>
          </a:p>
          <a:p>
            <a:endParaRPr lang="en-GB" sz="2000" dirty="0"/>
          </a:p>
          <a:p>
            <a:pPr marL="342900" indent="-342900">
              <a:buFont typeface="Arial" panose="020B0604020202020204" pitchFamily="34" charset="0"/>
              <a:buChar char="•"/>
            </a:pPr>
            <a:r>
              <a:rPr lang="en-GB" sz="2200" dirty="0"/>
              <a:t>Simple answer is ‘Yes’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Mars did have liquid water but lost its water and its atmosphere 3.5 – 4 billion years ago, because its magnetic field faded. This emphasises the likely importance of geological stability on Earth.</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But how likely are we to find traces of organisms on the surface of the planet after all this time?</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And if we (as we have) found chemical structures which might be indicative of life, how careful are we in verifying this? </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A lot of people have a vested interest in finding life there .</a:t>
            </a:r>
          </a:p>
          <a:p>
            <a:pPr marL="342900" indent="-342900">
              <a:buAutoNum type="arabicPeriod"/>
            </a:pPr>
            <a:endParaRPr lang="en-GB" sz="2000" dirty="0"/>
          </a:p>
          <a:p>
            <a:pPr marL="342900" indent="-342900">
              <a:buAutoNum type="arabicPeriod"/>
            </a:pPr>
            <a:endParaRPr lang="en-GB" dirty="0"/>
          </a:p>
        </p:txBody>
      </p:sp>
    </p:spTree>
    <p:extLst>
      <p:ext uri="{BB962C8B-B14F-4D97-AF65-F5344CB8AC3E}">
        <p14:creationId xmlns:p14="http://schemas.microsoft.com/office/powerpoint/2010/main" val="212714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ED11-C553-3323-3482-5D47C2C638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36F2DC-526B-DE9B-C595-32ACB1F7B6B2}"/>
              </a:ext>
            </a:extLst>
          </p:cNvPr>
          <p:cNvSpPr txBox="1"/>
          <p:nvPr/>
        </p:nvSpPr>
        <p:spPr>
          <a:xfrm>
            <a:off x="1103243" y="526774"/>
            <a:ext cx="10187609" cy="1538883"/>
          </a:xfrm>
          <a:prstGeom prst="rect">
            <a:avLst/>
          </a:prstGeom>
          <a:noFill/>
        </p:spPr>
        <p:txBody>
          <a:bodyPr wrap="square">
            <a:spAutoFit/>
          </a:bodyPr>
          <a:lstStyle/>
          <a:p>
            <a:r>
              <a:rPr lang="en-GB" sz="2800" b="1" i="0" dirty="0">
                <a:solidFill>
                  <a:srgbClr val="001D35"/>
                </a:solidFill>
                <a:effectLst/>
                <a:latin typeface="Google Sans"/>
              </a:rPr>
              <a:t>Is There Anybody Out There?</a:t>
            </a:r>
          </a:p>
          <a:p>
            <a:endParaRPr lang="en-GB" sz="2400" dirty="0">
              <a:solidFill>
                <a:srgbClr val="001D35"/>
              </a:solidFill>
              <a:latin typeface="Google Sans"/>
            </a:endParaRPr>
          </a:p>
          <a:p>
            <a:r>
              <a:rPr lang="en-GB" sz="2400" b="0" i="0" dirty="0">
                <a:solidFill>
                  <a:srgbClr val="001D35"/>
                </a:solidFill>
                <a:effectLst/>
                <a:latin typeface="Google Sans"/>
              </a:rPr>
              <a:t>SETI (Search for Extra-Terrestrial Intelligence) u</a:t>
            </a:r>
            <a:r>
              <a:rPr lang="en-GB" sz="2400" dirty="0">
                <a:solidFill>
                  <a:srgbClr val="001D35"/>
                </a:solidFill>
                <a:latin typeface="Google Sans"/>
              </a:rPr>
              <a:t>ses  our best resources:</a:t>
            </a:r>
          </a:p>
          <a:p>
            <a:endParaRPr lang="en-GB" b="0" i="0" dirty="0">
              <a:solidFill>
                <a:srgbClr val="001D35"/>
              </a:solidFill>
              <a:effectLst/>
              <a:latin typeface="Google Sans"/>
            </a:endParaRPr>
          </a:p>
        </p:txBody>
      </p:sp>
    </p:spTree>
    <p:extLst>
      <p:ext uri="{BB962C8B-B14F-4D97-AF65-F5344CB8AC3E}">
        <p14:creationId xmlns:p14="http://schemas.microsoft.com/office/powerpoint/2010/main" val="1102370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12C6C-4C08-DDFA-44D8-970CEDBFC9B9}"/>
              </a:ext>
            </a:extLst>
          </p:cNvPr>
          <p:cNvSpPr txBox="1"/>
          <p:nvPr/>
        </p:nvSpPr>
        <p:spPr>
          <a:xfrm>
            <a:off x="1103243" y="526774"/>
            <a:ext cx="10187609" cy="2646878"/>
          </a:xfrm>
          <a:prstGeom prst="rect">
            <a:avLst/>
          </a:prstGeom>
          <a:noFill/>
        </p:spPr>
        <p:txBody>
          <a:bodyPr wrap="square">
            <a:spAutoFit/>
          </a:bodyPr>
          <a:lstStyle/>
          <a:p>
            <a:r>
              <a:rPr lang="en-GB" sz="2800" b="1" i="0" dirty="0">
                <a:solidFill>
                  <a:srgbClr val="001D35"/>
                </a:solidFill>
                <a:effectLst/>
                <a:latin typeface="Google Sans"/>
              </a:rPr>
              <a:t>Is There Anybody Out There?</a:t>
            </a:r>
          </a:p>
          <a:p>
            <a:endParaRPr lang="en-GB" sz="2400" dirty="0">
              <a:solidFill>
                <a:srgbClr val="001D35"/>
              </a:solidFill>
              <a:latin typeface="Google Sans"/>
            </a:endParaRPr>
          </a:p>
          <a:p>
            <a:r>
              <a:rPr lang="en-GB" sz="2400" b="0" i="0" dirty="0">
                <a:solidFill>
                  <a:srgbClr val="001D35"/>
                </a:solidFill>
                <a:effectLst/>
                <a:latin typeface="Google Sans"/>
              </a:rPr>
              <a:t>SETI (Search for Extra-Terrestrial Intelligence) u</a:t>
            </a:r>
            <a:r>
              <a:rPr lang="en-GB" sz="2400" dirty="0">
                <a:solidFill>
                  <a:srgbClr val="001D35"/>
                </a:solidFill>
                <a:latin typeface="Google Sans"/>
              </a:rPr>
              <a:t>ses  our best resources:</a:t>
            </a:r>
          </a:p>
          <a:p>
            <a:endParaRPr lang="en-GB" b="0" i="0" dirty="0">
              <a:solidFill>
                <a:srgbClr val="001D35"/>
              </a:solidFill>
              <a:effectLst/>
              <a:latin typeface="Google Sans"/>
            </a:endParaRPr>
          </a:p>
          <a:p>
            <a:pPr marL="285750" indent="-285750">
              <a:buFont typeface="Arial" panose="020B0604020202020204" pitchFamily="34" charset="0"/>
              <a:buChar char="•"/>
            </a:pPr>
            <a:r>
              <a:rPr lang="en-GB" sz="2400" dirty="0">
                <a:solidFill>
                  <a:srgbClr val="001D35"/>
                </a:solidFill>
                <a:latin typeface="Google Sans"/>
              </a:rPr>
              <a:t>L</a:t>
            </a:r>
            <a:r>
              <a:rPr lang="en-GB" sz="2400" b="0" i="0" dirty="0">
                <a:solidFill>
                  <a:srgbClr val="001D35"/>
                </a:solidFill>
                <a:effectLst/>
                <a:latin typeface="Google Sans"/>
              </a:rPr>
              <a:t>arge radio and optical telescopes like the Allen Telescope Array and the Hubble Space Telescope, space-based observatories like Kepler</a:t>
            </a:r>
          </a:p>
          <a:p>
            <a:pPr marL="285750" indent="-285750">
              <a:buFont typeface="Arial" panose="020B0604020202020204" pitchFamily="34" charset="0"/>
              <a:buChar char="•"/>
            </a:pPr>
            <a:endParaRPr lang="en-GB" sz="2400" dirty="0">
              <a:solidFill>
                <a:srgbClr val="001D35"/>
              </a:solidFill>
              <a:latin typeface="Google Sans"/>
            </a:endParaRPr>
          </a:p>
        </p:txBody>
      </p:sp>
    </p:spTree>
    <p:extLst>
      <p:ext uri="{BB962C8B-B14F-4D97-AF65-F5344CB8AC3E}">
        <p14:creationId xmlns:p14="http://schemas.microsoft.com/office/powerpoint/2010/main" val="1251067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5C10-7025-295C-9190-7B50BE7B8A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D3AAC6-4E4C-0BE5-603F-30162BFDF11F}"/>
              </a:ext>
            </a:extLst>
          </p:cNvPr>
          <p:cNvSpPr txBox="1"/>
          <p:nvPr/>
        </p:nvSpPr>
        <p:spPr>
          <a:xfrm>
            <a:off x="1103243" y="526774"/>
            <a:ext cx="10187609" cy="3754874"/>
          </a:xfrm>
          <a:prstGeom prst="rect">
            <a:avLst/>
          </a:prstGeom>
          <a:noFill/>
        </p:spPr>
        <p:txBody>
          <a:bodyPr wrap="square">
            <a:spAutoFit/>
          </a:bodyPr>
          <a:lstStyle/>
          <a:p>
            <a:r>
              <a:rPr lang="en-GB" sz="2800" b="1" i="0" dirty="0">
                <a:solidFill>
                  <a:srgbClr val="001D35"/>
                </a:solidFill>
                <a:effectLst/>
                <a:latin typeface="Google Sans"/>
              </a:rPr>
              <a:t>Is There Anybody Out There?</a:t>
            </a:r>
          </a:p>
          <a:p>
            <a:endParaRPr lang="en-GB" sz="2400" dirty="0">
              <a:solidFill>
                <a:srgbClr val="001D35"/>
              </a:solidFill>
              <a:latin typeface="Google Sans"/>
            </a:endParaRPr>
          </a:p>
          <a:p>
            <a:r>
              <a:rPr lang="en-GB" sz="2400" b="0" i="0" dirty="0">
                <a:solidFill>
                  <a:srgbClr val="001D35"/>
                </a:solidFill>
                <a:effectLst/>
                <a:latin typeface="Google Sans"/>
              </a:rPr>
              <a:t>SETI (Search for Extra-Terrestrial Intelligence) u</a:t>
            </a:r>
            <a:r>
              <a:rPr lang="en-GB" sz="2400" dirty="0">
                <a:solidFill>
                  <a:srgbClr val="001D35"/>
                </a:solidFill>
                <a:latin typeface="Google Sans"/>
              </a:rPr>
              <a:t>ses  our best resources:</a:t>
            </a:r>
          </a:p>
          <a:p>
            <a:endParaRPr lang="en-GB" b="0" i="0" dirty="0">
              <a:solidFill>
                <a:srgbClr val="001D35"/>
              </a:solidFill>
              <a:effectLst/>
              <a:latin typeface="Google Sans"/>
            </a:endParaRPr>
          </a:p>
          <a:p>
            <a:pPr marL="285750" indent="-285750">
              <a:buFont typeface="Arial" panose="020B0604020202020204" pitchFamily="34" charset="0"/>
              <a:buChar char="•"/>
            </a:pPr>
            <a:r>
              <a:rPr lang="en-GB" sz="2400" dirty="0">
                <a:solidFill>
                  <a:schemeClr val="bg1">
                    <a:lumMod val="65000"/>
                  </a:schemeClr>
                </a:solidFill>
                <a:latin typeface="Google Sans"/>
              </a:rPr>
              <a:t>L</a:t>
            </a:r>
            <a:r>
              <a:rPr lang="en-GB" sz="2400" b="0" i="0" dirty="0">
                <a:solidFill>
                  <a:schemeClr val="bg1">
                    <a:lumMod val="65000"/>
                  </a:schemeClr>
                </a:solidFill>
                <a:effectLst/>
                <a:latin typeface="Google Sans"/>
              </a:rPr>
              <a:t>arge radio and optical telescopes like the Allen Telescope Array and the Hubble Space Telescope, space-based observatories like Kepler</a:t>
            </a:r>
          </a:p>
          <a:p>
            <a:pPr marL="285750" indent="-285750">
              <a:buFont typeface="Arial" panose="020B0604020202020204" pitchFamily="34" charset="0"/>
              <a:buChar char="•"/>
            </a:pPr>
            <a:endParaRPr lang="en-GB" sz="2400" dirty="0">
              <a:solidFill>
                <a:srgbClr val="001D35"/>
              </a:solidFill>
              <a:latin typeface="Google Sans"/>
            </a:endParaRPr>
          </a:p>
          <a:p>
            <a:pPr marL="285750" indent="-285750">
              <a:buFont typeface="Arial" panose="020B0604020202020204" pitchFamily="34" charset="0"/>
              <a:buChar char="•"/>
            </a:pPr>
            <a:r>
              <a:rPr lang="en-GB" sz="2400" dirty="0">
                <a:solidFill>
                  <a:srgbClr val="001D35"/>
                </a:solidFill>
                <a:latin typeface="Google Sans"/>
              </a:rPr>
              <a:t>Uses massive</a:t>
            </a:r>
            <a:r>
              <a:rPr lang="en-GB" sz="2400" b="0" i="0" dirty="0">
                <a:solidFill>
                  <a:srgbClr val="001D35"/>
                </a:solidFill>
                <a:effectLst/>
                <a:latin typeface="Google Sans"/>
              </a:rPr>
              <a:t> computing power of </a:t>
            </a:r>
            <a:r>
              <a:rPr lang="en-GB" sz="2400" dirty="0">
                <a:solidFill>
                  <a:srgbClr val="001D35"/>
                </a:solidFill>
                <a:latin typeface="Google Sans"/>
              </a:rPr>
              <a:t>people like us</a:t>
            </a:r>
            <a:r>
              <a:rPr lang="en-GB" sz="2400" b="0" i="0" dirty="0">
                <a:solidFill>
                  <a:srgbClr val="001D35"/>
                </a:solidFill>
                <a:effectLst/>
                <a:latin typeface="Google Sans"/>
              </a:rPr>
              <a:t>, who allow their computers to work on surveying input from all these telescopes in their ‘down’ time to analyse signals from space. </a:t>
            </a:r>
          </a:p>
        </p:txBody>
      </p:sp>
    </p:spTree>
    <p:extLst>
      <p:ext uri="{BB962C8B-B14F-4D97-AF65-F5344CB8AC3E}">
        <p14:creationId xmlns:p14="http://schemas.microsoft.com/office/powerpoint/2010/main" val="27350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B5FB1-552F-2459-4E76-64F5416505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210B54-DDA5-8358-67BE-062E9D98F966}"/>
              </a:ext>
            </a:extLst>
          </p:cNvPr>
          <p:cNvSpPr txBox="1"/>
          <p:nvPr/>
        </p:nvSpPr>
        <p:spPr>
          <a:xfrm>
            <a:off x="1103243" y="526774"/>
            <a:ext cx="10187609" cy="5232202"/>
          </a:xfrm>
          <a:prstGeom prst="rect">
            <a:avLst/>
          </a:prstGeom>
          <a:noFill/>
        </p:spPr>
        <p:txBody>
          <a:bodyPr wrap="square">
            <a:spAutoFit/>
          </a:bodyPr>
          <a:lstStyle/>
          <a:p>
            <a:r>
              <a:rPr lang="en-GB" sz="2800" b="1" i="0" dirty="0">
                <a:solidFill>
                  <a:srgbClr val="001D35"/>
                </a:solidFill>
                <a:effectLst/>
                <a:latin typeface="Google Sans"/>
              </a:rPr>
              <a:t>Is There Anybody Out There?</a:t>
            </a:r>
          </a:p>
          <a:p>
            <a:endParaRPr lang="en-GB" sz="2400" dirty="0">
              <a:solidFill>
                <a:srgbClr val="001D35"/>
              </a:solidFill>
              <a:latin typeface="Google Sans"/>
            </a:endParaRPr>
          </a:p>
          <a:p>
            <a:r>
              <a:rPr lang="en-GB" sz="2400" b="0" i="0" dirty="0">
                <a:solidFill>
                  <a:srgbClr val="001D35"/>
                </a:solidFill>
                <a:effectLst/>
                <a:latin typeface="Google Sans"/>
              </a:rPr>
              <a:t>SETI (Search for Extra-Terrestrial Intelligence) u</a:t>
            </a:r>
            <a:r>
              <a:rPr lang="en-GB" sz="2400" dirty="0">
                <a:solidFill>
                  <a:srgbClr val="001D35"/>
                </a:solidFill>
                <a:latin typeface="Google Sans"/>
              </a:rPr>
              <a:t>ses  our best resources:</a:t>
            </a:r>
          </a:p>
          <a:p>
            <a:endParaRPr lang="en-GB" b="0" i="0" dirty="0">
              <a:solidFill>
                <a:schemeClr val="bg1">
                  <a:lumMod val="65000"/>
                </a:schemeClr>
              </a:solidFill>
              <a:effectLst/>
              <a:latin typeface="Google Sans"/>
            </a:endParaRPr>
          </a:p>
          <a:p>
            <a:pPr marL="285750" indent="-285750">
              <a:buFont typeface="Arial" panose="020B0604020202020204" pitchFamily="34" charset="0"/>
              <a:buChar char="•"/>
            </a:pPr>
            <a:r>
              <a:rPr lang="en-GB" sz="2400" dirty="0">
                <a:solidFill>
                  <a:schemeClr val="bg1">
                    <a:lumMod val="65000"/>
                  </a:schemeClr>
                </a:solidFill>
                <a:latin typeface="Google Sans"/>
              </a:rPr>
              <a:t>L</a:t>
            </a:r>
            <a:r>
              <a:rPr lang="en-GB" sz="2400" b="0" i="0" dirty="0">
                <a:solidFill>
                  <a:schemeClr val="bg1">
                    <a:lumMod val="65000"/>
                  </a:schemeClr>
                </a:solidFill>
                <a:effectLst/>
                <a:latin typeface="Google Sans"/>
              </a:rPr>
              <a:t>arge radio and optical telescopes like the Allen Telescope Array and the Hubble Space Telescope, space-based observatories like Kepler</a:t>
            </a:r>
          </a:p>
          <a:p>
            <a:pPr marL="285750" indent="-285750">
              <a:buFont typeface="Arial" panose="020B0604020202020204" pitchFamily="34" charset="0"/>
              <a:buChar char="•"/>
            </a:pPr>
            <a:endParaRPr lang="en-GB" sz="2400" dirty="0">
              <a:solidFill>
                <a:schemeClr val="bg1">
                  <a:lumMod val="65000"/>
                </a:schemeClr>
              </a:solidFill>
              <a:latin typeface="Google Sans"/>
            </a:endParaRPr>
          </a:p>
          <a:p>
            <a:pPr marL="285750" indent="-285750">
              <a:buFont typeface="Arial" panose="020B0604020202020204" pitchFamily="34" charset="0"/>
              <a:buChar char="•"/>
            </a:pPr>
            <a:r>
              <a:rPr lang="en-GB" sz="2400" dirty="0">
                <a:solidFill>
                  <a:schemeClr val="bg1">
                    <a:lumMod val="65000"/>
                  </a:schemeClr>
                </a:solidFill>
                <a:latin typeface="Google Sans"/>
              </a:rPr>
              <a:t>Uses massive</a:t>
            </a:r>
            <a:r>
              <a:rPr lang="en-GB" sz="2400" b="0" i="0" dirty="0">
                <a:solidFill>
                  <a:schemeClr val="bg1">
                    <a:lumMod val="65000"/>
                  </a:schemeClr>
                </a:solidFill>
                <a:effectLst/>
                <a:latin typeface="Google Sans"/>
              </a:rPr>
              <a:t> computing power of </a:t>
            </a:r>
            <a:r>
              <a:rPr lang="en-GB" sz="2400" dirty="0">
                <a:solidFill>
                  <a:schemeClr val="bg1">
                    <a:lumMod val="65000"/>
                  </a:schemeClr>
                </a:solidFill>
                <a:latin typeface="Google Sans"/>
              </a:rPr>
              <a:t>people like us</a:t>
            </a:r>
            <a:r>
              <a:rPr lang="en-GB" sz="2400" b="0" i="0" dirty="0">
                <a:solidFill>
                  <a:schemeClr val="bg1">
                    <a:lumMod val="65000"/>
                  </a:schemeClr>
                </a:solidFill>
                <a:effectLst/>
                <a:latin typeface="Google Sans"/>
              </a:rPr>
              <a:t>, who allow their computers to work on surveying input from all these telescopes in their ‘down’ time to analyse signals from space. </a:t>
            </a:r>
          </a:p>
          <a:p>
            <a:pPr marL="285750" indent="-285750">
              <a:buFont typeface="Arial" panose="020B0604020202020204" pitchFamily="34" charset="0"/>
              <a:buChar char="•"/>
            </a:pPr>
            <a:endParaRPr lang="en-GB" sz="2400" dirty="0">
              <a:solidFill>
                <a:srgbClr val="001D35"/>
              </a:solidFill>
              <a:latin typeface="Google Sans"/>
            </a:endParaRPr>
          </a:p>
          <a:p>
            <a:pPr marL="285750" indent="-285750">
              <a:buFont typeface="Arial" panose="020B0604020202020204" pitchFamily="34" charset="0"/>
              <a:buChar char="•"/>
            </a:pPr>
            <a:r>
              <a:rPr lang="en-GB" sz="2400" dirty="0">
                <a:solidFill>
                  <a:srgbClr val="001D35"/>
                </a:solidFill>
                <a:latin typeface="Google Sans"/>
              </a:rPr>
              <a:t>SETI</a:t>
            </a:r>
            <a:r>
              <a:rPr lang="en-GB" sz="2400" b="0" i="0" dirty="0">
                <a:solidFill>
                  <a:srgbClr val="001D35"/>
                </a:solidFill>
                <a:effectLst/>
                <a:latin typeface="Google Sans"/>
              </a:rPr>
              <a:t> also has access to space missions, research facilities, and cooperates with other organizations to further its goal of finding extraterrestrial intelligence. </a:t>
            </a:r>
          </a:p>
          <a:p>
            <a:pPr marL="285750" indent="-285750">
              <a:buFont typeface="Arial" panose="020B0604020202020204" pitchFamily="34" charset="0"/>
              <a:buChar char="•"/>
            </a:pPr>
            <a:endParaRPr lang="en-GB" sz="2400" dirty="0">
              <a:solidFill>
                <a:srgbClr val="001D35"/>
              </a:solidFill>
              <a:latin typeface="Google Sans"/>
            </a:endParaRPr>
          </a:p>
        </p:txBody>
      </p:sp>
    </p:spTree>
    <p:extLst>
      <p:ext uri="{BB962C8B-B14F-4D97-AF65-F5344CB8AC3E}">
        <p14:creationId xmlns:p14="http://schemas.microsoft.com/office/powerpoint/2010/main" val="2330255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3BF2-949A-67CF-72F9-B628D2D41D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9AD1F8-C0F6-43E3-4F38-6279AB2DD43E}"/>
              </a:ext>
            </a:extLst>
          </p:cNvPr>
          <p:cNvSpPr txBox="1"/>
          <p:nvPr/>
        </p:nvSpPr>
        <p:spPr>
          <a:xfrm>
            <a:off x="1103243" y="526774"/>
            <a:ext cx="10187609" cy="5970865"/>
          </a:xfrm>
          <a:prstGeom prst="rect">
            <a:avLst/>
          </a:prstGeom>
          <a:noFill/>
        </p:spPr>
        <p:txBody>
          <a:bodyPr wrap="square">
            <a:spAutoFit/>
          </a:bodyPr>
          <a:lstStyle/>
          <a:p>
            <a:r>
              <a:rPr lang="en-GB" sz="2800" b="1" i="0" dirty="0">
                <a:solidFill>
                  <a:srgbClr val="001D35"/>
                </a:solidFill>
                <a:effectLst/>
                <a:latin typeface="Google Sans"/>
              </a:rPr>
              <a:t>Is There Anybody Out There?</a:t>
            </a:r>
          </a:p>
          <a:p>
            <a:endParaRPr lang="en-GB" sz="2400" dirty="0">
              <a:solidFill>
                <a:srgbClr val="001D35"/>
              </a:solidFill>
              <a:latin typeface="Google Sans"/>
            </a:endParaRPr>
          </a:p>
          <a:p>
            <a:r>
              <a:rPr lang="en-GB" sz="2400" b="0" i="0" dirty="0">
                <a:solidFill>
                  <a:srgbClr val="001D35"/>
                </a:solidFill>
                <a:effectLst/>
                <a:latin typeface="Google Sans"/>
              </a:rPr>
              <a:t>SETI (Search for Extra-Terrestrial Intelligence) u</a:t>
            </a:r>
            <a:r>
              <a:rPr lang="en-GB" sz="2400" dirty="0">
                <a:solidFill>
                  <a:srgbClr val="001D35"/>
                </a:solidFill>
                <a:latin typeface="Google Sans"/>
              </a:rPr>
              <a:t>ses  our best resources:</a:t>
            </a:r>
          </a:p>
          <a:p>
            <a:endParaRPr lang="en-GB" b="0" i="0" dirty="0">
              <a:solidFill>
                <a:srgbClr val="001D35"/>
              </a:solidFill>
              <a:effectLst/>
              <a:latin typeface="Google Sans"/>
            </a:endParaRPr>
          </a:p>
          <a:p>
            <a:pPr marL="285750" indent="-285750">
              <a:buFont typeface="Arial" panose="020B0604020202020204" pitchFamily="34" charset="0"/>
              <a:buChar char="•"/>
            </a:pPr>
            <a:r>
              <a:rPr lang="en-GB" sz="2400" dirty="0">
                <a:solidFill>
                  <a:schemeClr val="bg1">
                    <a:lumMod val="65000"/>
                  </a:schemeClr>
                </a:solidFill>
                <a:latin typeface="Google Sans"/>
              </a:rPr>
              <a:t>L</a:t>
            </a:r>
            <a:r>
              <a:rPr lang="en-GB" sz="2400" b="0" i="0" dirty="0">
                <a:solidFill>
                  <a:schemeClr val="bg1">
                    <a:lumMod val="65000"/>
                  </a:schemeClr>
                </a:solidFill>
                <a:effectLst/>
                <a:latin typeface="Google Sans"/>
              </a:rPr>
              <a:t>arge radio and optical telescopes like the Allen Telescope Array and the Hubble Space Telescope, space-based observatories like Kepler</a:t>
            </a:r>
          </a:p>
          <a:p>
            <a:pPr marL="285750" indent="-285750">
              <a:buFont typeface="Arial" panose="020B0604020202020204" pitchFamily="34" charset="0"/>
              <a:buChar char="•"/>
            </a:pPr>
            <a:endParaRPr lang="en-GB" sz="2400" dirty="0">
              <a:solidFill>
                <a:schemeClr val="bg1">
                  <a:lumMod val="65000"/>
                </a:schemeClr>
              </a:solidFill>
              <a:latin typeface="Google Sans"/>
            </a:endParaRPr>
          </a:p>
          <a:p>
            <a:pPr marL="285750" indent="-285750">
              <a:buFont typeface="Arial" panose="020B0604020202020204" pitchFamily="34" charset="0"/>
              <a:buChar char="•"/>
            </a:pPr>
            <a:r>
              <a:rPr lang="en-GB" sz="2400" dirty="0">
                <a:solidFill>
                  <a:schemeClr val="bg1">
                    <a:lumMod val="65000"/>
                  </a:schemeClr>
                </a:solidFill>
                <a:latin typeface="Google Sans"/>
              </a:rPr>
              <a:t>Uses massive</a:t>
            </a:r>
            <a:r>
              <a:rPr lang="en-GB" sz="2400" b="0" i="0" dirty="0">
                <a:solidFill>
                  <a:schemeClr val="bg1">
                    <a:lumMod val="65000"/>
                  </a:schemeClr>
                </a:solidFill>
                <a:effectLst/>
                <a:latin typeface="Google Sans"/>
              </a:rPr>
              <a:t> computing power of </a:t>
            </a:r>
            <a:r>
              <a:rPr lang="en-GB" sz="2400" dirty="0">
                <a:solidFill>
                  <a:schemeClr val="bg1">
                    <a:lumMod val="65000"/>
                  </a:schemeClr>
                </a:solidFill>
                <a:latin typeface="Google Sans"/>
              </a:rPr>
              <a:t>people like us</a:t>
            </a:r>
            <a:r>
              <a:rPr lang="en-GB" sz="2400" b="0" i="0" dirty="0">
                <a:solidFill>
                  <a:schemeClr val="bg1">
                    <a:lumMod val="65000"/>
                  </a:schemeClr>
                </a:solidFill>
                <a:effectLst/>
                <a:latin typeface="Google Sans"/>
              </a:rPr>
              <a:t>, who allow their computers to work on surveying input from all these telescopes in their ‘down’ time to analyse signals from space. </a:t>
            </a:r>
          </a:p>
          <a:p>
            <a:pPr marL="285750" indent="-285750">
              <a:buFont typeface="Arial" panose="020B0604020202020204" pitchFamily="34" charset="0"/>
              <a:buChar char="•"/>
            </a:pPr>
            <a:endParaRPr lang="en-GB" sz="2400" dirty="0">
              <a:solidFill>
                <a:schemeClr val="bg1">
                  <a:lumMod val="65000"/>
                </a:schemeClr>
              </a:solidFill>
              <a:latin typeface="Google Sans"/>
            </a:endParaRPr>
          </a:p>
          <a:p>
            <a:pPr marL="285750" indent="-285750">
              <a:buFont typeface="Arial" panose="020B0604020202020204" pitchFamily="34" charset="0"/>
              <a:buChar char="•"/>
            </a:pPr>
            <a:r>
              <a:rPr lang="en-GB" sz="2400" dirty="0">
                <a:solidFill>
                  <a:schemeClr val="bg1">
                    <a:lumMod val="65000"/>
                  </a:schemeClr>
                </a:solidFill>
                <a:latin typeface="Google Sans"/>
              </a:rPr>
              <a:t>SETI</a:t>
            </a:r>
            <a:r>
              <a:rPr lang="en-GB" sz="2400" b="0" i="0" dirty="0">
                <a:solidFill>
                  <a:schemeClr val="bg1">
                    <a:lumMod val="65000"/>
                  </a:schemeClr>
                </a:solidFill>
                <a:effectLst/>
                <a:latin typeface="Google Sans"/>
              </a:rPr>
              <a:t> also has access to space missions, research facilities, and cooperates with other organizations to further its goal of finding extraterrestrial intelligence. </a:t>
            </a:r>
          </a:p>
          <a:p>
            <a:pPr marL="285750" indent="-285750">
              <a:buFont typeface="Arial" panose="020B0604020202020204" pitchFamily="34" charset="0"/>
              <a:buChar char="•"/>
            </a:pPr>
            <a:endParaRPr lang="en-GB" sz="2400" dirty="0">
              <a:solidFill>
                <a:schemeClr val="bg1">
                  <a:lumMod val="65000"/>
                </a:schemeClr>
              </a:solidFill>
              <a:latin typeface="Google Sans"/>
            </a:endParaRPr>
          </a:p>
          <a:p>
            <a:pPr marL="285750" indent="-285750">
              <a:buFont typeface="Arial" panose="020B0604020202020204" pitchFamily="34" charset="0"/>
              <a:buChar char="•"/>
            </a:pPr>
            <a:r>
              <a:rPr lang="en-GB" sz="2400" dirty="0">
                <a:solidFill>
                  <a:srgbClr val="001D35"/>
                </a:solidFill>
                <a:latin typeface="Google Sans"/>
              </a:rPr>
              <a:t>The most interesting result from all this research over all this time is that it has found NOTHING</a:t>
            </a:r>
            <a:endParaRPr lang="en-GB" sz="2400" dirty="0"/>
          </a:p>
        </p:txBody>
      </p:sp>
    </p:spTree>
    <p:extLst>
      <p:ext uri="{BB962C8B-B14F-4D97-AF65-F5344CB8AC3E}">
        <p14:creationId xmlns:p14="http://schemas.microsoft.com/office/powerpoint/2010/main" val="59360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707C-60B9-97B2-6D49-15DC4CA9E4B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33B9427-797E-B334-2CB5-710CF8DC3D82}"/>
              </a:ext>
            </a:extLst>
          </p:cNvPr>
          <p:cNvPicPr>
            <a:picLocks noChangeAspect="1"/>
          </p:cNvPicPr>
          <p:nvPr/>
        </p:nvPicPr>
        <p:blipFill>
          <a:blip r:embed="rId2"/>
          <a:stretch>
            <a:fillRect/>
          </a:stretch>
        </p:blipFill>
        <p:spPr>
          <a:xfrm>
            <a:off x="9432234" y="484188"/>
            <a:ext cx="2277165" cy="1752350"/>
          </a:xfrm>
          <a:prstGeom prst="rect">
            <a:avLst/>
          </a:prstGeom>
        </p:spPr>
      </p:pic>
      <p:sp>
        <p:nvSpPr>
          <p:cNvPr id="3" name="TextBox 2">
            <a:extLst>
              <a:ext uri="{FF2B5EF4-FFF2-40B4-BE49-F238E27FC236}">
                <a16:creationId xmlns:a16="http://schemas.microsoft.com/office/drawing/2014/main" id="{0785336F-DC9E-AD78-3DDA-8A2F1779D07A}"/>
              </a:ext>
            </a:extLst>
          </p:cNvPr>
          <p:cNvSpPr txBox="1"/>
          <p:nvPr/>
        </p:nvSpPr>
        <p:spPr>
          <a:xfrm>
            <a:off x="546100" y="484187"/>
            <a:ext cx="8886134" cy="1923604"/>
          </a:xfrm>
          <a:prstGeom prst="rect">
            <a:avLst/>
          </a:prstGeom>
          <a:noFill/>
        </p:spPr>
        <p:txBody>
          <a:bodyPr wrap="square" rtlCol="0">
            <a:spAutoFit/>
          </a:bodyPr>
          <a:lstStyle/>
          <a:p>
            <a:r>
              <a:rPr lang="en-GB" sz="2800" dirty="0"/>
              <a:t>Fermi’s Problem with Intelligent Life Elsewhere</a:t>
            </a:r>
            <a:r>
              <a:rPr lang="en-GB" dirty="0"/>
              <a:t>:</a:t>
            </a:r>
          </a:p>
          <a:p>
            <a:endParaRPr lang="en-GB" dirty="0"/>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tx1">
                    <a:lumMod val="65000"/>
                    <a:lumOff val="35000"/>
                  </a:schemeClr>
                </a:solidFill>
                <a:effectLst/>
                <a:latin typeface="Gautami" panose="020B0502040204020203" pitchFamily="34" charset="0"/>
                <a:cs typeface="Gautami" panose="020B0502040204020203" pitchFamily="34" charset="0"/>
              </a:rPr>
              <a:t>There are billions of stars in the Milky Way, many of which are similar to our sun and far older.</a:t>
            </a:r>
          </a:p>
          <a:p>
            <a:endParaRPr lang="en-GB" dirty="0"/>
          </a:p>
        </p:txBody>
      </p:sp>
    </p:spTree>
    <p:extLst>
      <p:ext uri="{BB962C8B-B14F-4D97-AF65-F5344CB8AC3E}">
        <p14:creationId xmlns:p14="http://schemas.microsoft.com/office/powerpoint/2010/main" val="198389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1336-146A-7990-345E-D64A2BC1EF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90D2FF-2AD7-C338-A368-EC15F9DF89E1}"/>
              </a:ext>
            </a:extLst>
          </p:cNvPr>
          <p:cNvSpPr txBox="1"/>
          <p:nvPr/>
        </p:nvSpPr>
        <p:spPr>
          <a:xfrm>
            <a:off x="500269" y="351234"/>
            <a:ext cx="11456505" cy="2708434"/>
          </a:xfrm>
          <a:prstGeom prst="rect">
            <a:avLst/>
          </a:prstGeom>
          <a:noFill/>
        </p:spPr>
        <p:txBody>
          <a:bodyPr wrap="square" rtlCol="0">
            <a:spAutoFit/>
          </a:bodyPr>
          <a:lstStyle/>
          <a:p>
            <a:r>
              <a:rPr lang="en-GB" sz="4000" dirty="0"/>
              <a:t>What makes life different?</a:t>
            </a:r>
          </a:p>
          <a:p>
            <a:endParaRPr lang="en-GB"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It always consists of highly ordered, complex, functioning structures of matter.</a:t>
            </a: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400" b="0" i="1" u="none" strike="noStrike" kern="1200" cap="none" spc="0" normalizeH="0" baseline="0" noProof="0" dirty="0">
                <a:ln>
                  <a:noFill/>
                </a:ln>
                <a:solidFill>
                  <a:prstClr val="black"/>
                </a:solidFill>
                <a:effectLst/>
                <a:uLnTx/>
                <a:uFillTx/>
                <a:latin typeface="Aptos" panose="02110004020202020204"/>
                <a:ea typeface="+mn-ea"/>
                <a:cs typeface="+mn-cs"/>
              </a:rPr>
              <a:t>(Human DNA is the most complex known structure in the universe)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157923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876DD-16E1-1389-9776-65475D313F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E769F6C-63D3-A54E-0B62-A117E5427D35}"/>
              </a:ext>
            </a:extLst>
          </p:cNvPr>
          <p:cNvPicPr>
            <a:picLocks noChangeAspect="1"/>
          </p:cNvPicPr>
          <p:nvPr/>
        </p:nvPicPr>
        <p:blipFill>
          <a:blip r:embed="rId2"/>
          <a:stretch>
            <a:fillRect/>
          </a:stretch>
        </p:blipFill>
        <p:spPr>
          <a:xfrm>
            <a:off x="9432234" y="484188"/>
            <a:ext cx="2277165" cy="1752350"/>
          </a:xfrm>
          <a:prstGeom prst="rect">
            <a:avLst/>
          </a:prstGeom>
        </p:spPr>
      </p:pic>
      <p:sp>
        <p:nvSpPr>
          <p:cNvPr id="3" name="TextBox 2">
            <a:extLst>
              <a:ext uri="{FF2B5EF4-FFF2-40B4-BE49-F238E27FC236}">
                <a16:creationId xmlns:a16="http://schemas.microsoft.com/office/drawing/2014/main" id="{279981A3-F5AE-9DB7-CB9E-83ADF9D62AEF}"/>
              </a:ext>
            </a:extLst>
          </p:cNvPr>
          <p:cNvSpPr txBox="1"/>
          <p:nvPr/>
        </p:nvSpPr>
        <p:spPr>
          <a:xfrm>
            <a:off x="546100" y="484187"/>
            <a:ext cx="8886134" cy="2769989"/>
          </a:xfrm>
          <a:prstGeom prst="rect">
            <a:avLst/>
          </a:prstGeom>
          <a:noFill/>
        </p:spPr>
        <p:txBody>
          <a:bodyPr wrap="square" rtlCol="0">
            <a:spAutoFit/>
          </a:bodyPr>
          <a:lstStyle/>
          <a:p>
            <a:r>
              <a:rPr lang="en-GB" sz="2800" dirty="0"/>
              <a:t>Fermi’s Problem with Intelligent Life Elsewhere</a:t>
            </a:r>
            <a:r>
              <a:rPr lang="en-GB" dirty="0"/>
              <a:t>:</a:t>
            </a:r>
          </a:p>
          <a:p>
            <a:endParaRPr lang="en-GB" dirty="0"/>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There are billions of stars in the Milky Way, many of which are similar to our sun and far older.</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tx1">
                    <a:lumMod val="65000"/>
                    <a:lumOff val="35000"/>
                  </a:schemeClr>
                </a:solidFill>
                <a:effectLst/>
                <a:latin typeface="Gautami" panose="020B0502040204020203" pitchFamily="34" charset="0"/>
                <a:cs typeface="Gautami" panose="020B0502040204020203" pitchFamily="34" charset="0"/>
              </a:rPr>
              <a:t>With high probability, many of these stars have Earth-like planets orbiting them.</a:t>
            </a:r>
          </a:p>
          <a:p>
            <a:endParaRPr lang="en-GB" dirty="0"/>
          </a:p>
        </p:txBody>
      </p:sp>
    </p:spTree>
    <p:extLst>
      <p:ext uri="{BB962C8B-B14F-4D97-AF65-F5344CB8AC3E}">
        <p14:creationId xmlns:p14="http://schemas.microsoft.com/office/powerpoint/2010/main" val="2041638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C7139-0102-D103-A5DE-168FC904EF5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D675E42-F439-E3BC-095A-B326D7EE9332}"/>
              </a:ext>
            </a:extLst>
          </p:cNvPr>
          <p:cNvPicPr>
            <a:picLocks noChangeAspect="1"/>
          </p:cNvPicPr>
          <p:nvPr/>
        </p:nvPicPr>
        <p:blipFill>
          <a:blip r:embed="rId2"/>
          <a:stretch>
            <a:fillRect/>
          </a:stretch>
        </p:blipFill>
        <p:spPr>
          <a:xfrm>
            <a:off x="9432234" y="484188"/>
            <a:ext cx="2277165" cy="1752350"/>
          </a:xfrm>
          <a:prstGeom prst="rect">
            <a:avLst/>
          </a:prstGeom>
        </p:spPr>
      </p:pic>
      <p:sp>
        <p:nvSpPr>
          <p:cNvPr id="3" name="TextBox 2">
            <a:extLst>
              <a:ext uri="{FF2B5EF4-FFF2-40B4-BE49-F238E27FC236}">
                <a16:creationId xmlns:a16="http://schemas.microsoft.com/office/drawing/2014/main" id="{00CB254D-CA69-0A87-7456-1EEFE02823F9}"/>
              </a:ext>
            </a:extLst>
          </p:cNvPr>
          <p:cNvSpPr txBox="1"/>
          <p:nvPr/>
        </p:nvSpPr>
        <p:spPr>
          <a:xfrm>
            <a:off x="546100" y="484187"/>
            <a:ext cx="8886134" cy="3847207"/>
          </a:xfrm>
          <a:prstGeom prst="rect">
            <a:avLst/>
          </a:prstGeom>
          <a:noFill/>
        </p:spPr>
        <p:txBody>
          <a:bodyPr wrap="square" rtlCol="0">
            <a:spAutoFit/>
          </a:bodyPr>
          <a:lstStyle/>
          <a:p>
            <a:r>
              <a:rPr lang="en-GB" sz="2800" dirty="0"/>
              <a:t>Fermi’s Problem with Intelligent Life Elsewhere</a:t>
            </a:r>
            <a:r>
              <a:rPr lang="en-GB" dirty="0"/>
              <a:t>:</a:t>
            </a:r>
          </a:p>
          <a:p>
            <a:endParaRPr lang="en-GB" dirty="0"/>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There are billions of stars in the Milky Way, many of which are similar to our sun and far older.</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With high probability, many of these stars have Earth-like planets orbiting them.</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tx1">
                    <a:lumMod val="65000"/>
                    <a:lumOff val="35000"/>
                  </a:schemeClr>
                </a:solidFill>
                <a:effectLst/>
                <a:latin typeface="Gautami" panose="020B0502040204020203" pitchFamily="34" charset="0"/>
                <a:cs typeface="Gautami" panose="020B0502040204020203" pitchFamily="34" charset="0"/>
              </a:rPr>
              <a:t>If intelligent life and technological civilizations can develop on these planets, many of them would be millions or even billions of years older and more advanced than our own.</a:t>
            </a:r>
          </a:p>
          <a:p>
            <a:endParaRPr lang="en-GB" dirty="0"/>
          </a:p>
        </p:txBody>
      </p:sp>
    </p:spTree>
    <p:extLst>
      <p:ext uri="{BB962C8B-B14F-4D97-AF65-F5344CB8AC3E}">
        <p14:creationId xmlns:p14="http://schemas.microsoft.com/office/powerpoint/2010/main" val="2173380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30C3F-5CD1-2FA0-5208-FF89742DA9C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EAB966-A75D-C15F-4908-10A0EF8DBF1F}"/>
              </a:ext>
            </a:extLst>
          </p:cNvPr>
          <p:cNvPicPr>
            <a:picLocks noChangeAspect="1"/>
          </p:cNvPicPr>
          <p:nvPr/>
        </p:nvPicPr>
        <p:blipFill>
          <a:blip r:embed="rId2"/>
          <a:stretch>
            <a:fillRect/>
          </a:stretch>
        </p:blipFill>
        <p:spPr>
          <a:xfrm>
            <a:off x="9432234" y="484188"/>
            <a:ext cx="2277165" cy="1752350"/>
          </a:xfrm>
          <a:prstGeom prst="rect">
            <a:avLst/>
          </a:prstGeom>
        </p:spPr>
      </p:pic>
      <p:sp>
        <p:nvSpPr>
          <p:cNvPr id="3" name="TextBox 2">
            <a:extLst>
              <a:ext uri="{FF2B5EF4-FFF2-40B4-BE49-F238E27FC236}">
                <a16:creationId xmlns:a16="http://schemas.microsoft.com/office/drawing/2014/main" id="{8F3BCCAE-41C8-E0A2-32BB-769892CF1618}"/>
              </a:ext>
            </a:extLst>
          </p:cNvPr>
          <p:cNvSpPr txBox="1"/>
          <p:nvPr/>
        </p:nvSpPr>
        <p:spPr>
          <a:xfrm>
            <a:off x="546100" y="484187"/>
            <a:ext cx="8886134" cy="4924425"/>
          </a:xfrm>
          <a:prstGeom prst="rect">
            <a:avLst/>
          </a:prstGeom>
          <a:noFill/>
        </p:spPr>
        <p:txBody>
          <a:bodyPr wrap="square" rtlCol="0">
            <a:spAutoFit/>
          </a:bodyPr>
          <a:lstStyle/>
          <a:p>
            <a:r>
              <a:rPr lang="en-GB" sz="2800" dirty="0"/>
              <a:t>Fermi’s Problem with Intelligent Life Elsewhere</a:t>
            </a:r>
            <a:r>
              <a:rPr lang="en-GB" dirty="0"/>
              <a:t>:</a:t>
            </a:r>
          </a:p>
          <a:p>
            <a:endParaRPr lang="en-GB" dirty="0"/>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There are billions of stars in the Milky Way, many of which are similar to our sun and far older.</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With high probability, many of these stars have Earth-like planets orbiting them.</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If intelligent life and technological civilizations can develop on these planets, many of them would be millions or even billions of years older and more advanced than our own.</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tx1">
                    <a:lumMod val="65000"/>
                    <a:lumOff val="35000"/>
                  </a:schemeClr>
                </a:solidFill>
                <a:effectLst/>
                <a:latin typeface="Gautami" panose="020B0502040204020203" pitchFamily="34" charset="0"/>
                <a:cs typeface="Gautami" panose="020B0502040204020203" pitchFamily="34" charset="0"/>
              </a:rPr>
              <a:t>Even with very slow interstellar travel, it would take an advanced civilization a relatively short cosmic time to colonize or explore the entire galaxy.</a:t>
            </a:r>
          </a:p>
          <a:p>
            <a:endParaRPr lang="en-GB" dirty="0"/>
          </a:p>
        </p:txBody>
      </p:sp>
    </p:spTree>
    <p:extLst>
      <p:ext uri="{BB962C8B-B14F-4D97-AF65-F5344CB8AC3E}">
        <p14:creationId xmlns:p14="http://schemas.microsoft.com/office/powerpoint/2010/main" val="220475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CEFA5-C24E-B666-A5E4-03B0814E16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E2E8894-E924-597A-82D3-14120DCAD226}"/>
              </a:ext>
            </a:extLst>
          </p:cNvPr>
          <p:cNvPicPr>
            <a:picLocks noChangeAspect="1"/>
          </p:cNvPicPr>
          <p:nvPr/>
        </p:nvPicPr>
        <p:blipFill>
          <a:blip r:embed="rId2"/>
          <a:stretch>
            <a:fillRect/>
          </a:stretch>
        </p:blipFill>
        <p:spPr>
          <a:xfrm>
            <a:off x="9432234" y="484188"/>
            <a:ext cx="2277165" cy="1752350"/>
          </a:xfrm>
          <a:prstGeom prst="rect">
            <a:avLst/>
          </a:prstGeom>
        </p:spPr>
      </p:pic>
      <p:sp>
        <p:nvSpPr>
          <p:cNvPr id="3" name="TextBox 2">
            <a:extLst>
              <a:ext uri="{FF2B5EF4-FFF2-40B4-BE49-F238E27FC236}">
                <a16:creationId xmlns:a16="http://schemas.microsoft.com/office/drawing/2014/main" id="{1CB5FB0B-E1EC-9E37-EDE0-E0CC0CB0039E}"/>
              </a:ext>
            </a:extLst>
          </p:cNvPr>
          <p:cNvSpPr txBox="1"/>
          <p:nvPr/>
        </p:nvSpPr>
        <p:spPr>
          <a:xfrm>
            <a:off x="546100" y="484187"/>
            <a:ext cx="8886134" cy="6386364"/>
          </a:xfrm>
          <a:prstGeom prst="rect">
            <a:avLst/>
          </a:prstGeom>
          <a:noFill/>
        </p:spPr>
        <p:txBody>
          <a:bodyPr wrap="square" rtlCol="0">
            <a:spAutoFit/>
          </a:bodyPr>
          <a:lstStyle/>
          <a:p>
            <a:r>
              <a:rPr lang="en-GB" sz="2800" dirty="0"/>
              <a:t>Fermi’s Problem with Intelligent Life Elsewhere</a:t>
            </a:r>
            <a:r>
              <a:rPr lang="en-GB" dirty="0"/>
              <a:t>:</a:t>
            </a:r>
          </a:p>
          <a:p>
            <a:endParaRPr lang="en-GB" dirty="0"/>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There are billions of stars in the Milky Way, many of which are similar to our sun and far older.</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With high probability, many of these stars have Earth-like planets orbiting them.</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If intelligent life and technological civilizations can develop on these planets, many of them would be millions or even billions of years older and more advanced than our own.</a:t>
            </a:r>
          </a:p>
          <a:p>
            <a:pPr marL="342900" indent="-342900" algn="l">
              <a:lnSpc>
                <a:spcPts val="1800"/>
              </a:lnSpc>
              <a:spcBef>
                <a:spcPts val="1800"/>
              </a:spcBef>
              <a:spcAft>
                <a:spcPts val="1200"/>
              </a:spcAft>
              <a:buFont typeface="Arial" panose="020B0604020202020204" pitchFamily="34" charset="0"/>
              <a:buChar char="•"/>
            </a:pPr>
            <a:r>
              <a:rPr lang="en-GB" sz="2400" i="0" dirty="0">
                <a:solidFill>
                  <a:schemeClr val="bg2">
                    <a:lumMod val="75000"/>
                  </a:schemeClr>
                </a:solidFill>
                <a:effectLst/>
                <a:latin typeface="Gautami" panose="020B0502040204020203" pitchFamily="34" charset="0"/>
                <a:cs typeface="Gautami" panose="020B0502040204020203" pitchFamily="34" charset="0"/>
              </a:rPr>
              <a:t>Even with very slow interstellar travel, it would take an advanced civilization a relatively short cosmic time to colonize or explore the entire galaxy.</a:t>
            </a:r>
          </a:p>
          <a:p>
            <a:pPr marL="342900" indent="-342900" algn="l">
              <a:lnSpc>
                <a:spcPts val="1800"/>
              </a:lnSpc>
              <a:spcBef>
                <a:spcPts val="1800"/>
              </a:spcBef>
              <a:spcAft>
                <a:spcPts val="1200"/>
              </a:spcAft>
              <a:buFont typeface="Arial" panose="020B0604020202020204" pitchFamily="34" charset="0"/>
              <a:buChar char="•"/>
            </a:pPr>
            <a:r>
              <a:rPr lang="en-GB" sz="2400" b="1" i="0" dirty="0">
                <a:effectLst/>
                <a:latin typeface="Gautami" panose="020B0502040204020203" pitchFamily="34" charset="0"/>
                <a:cs typeface="Gautami" panose="020B0502040204020203" pitchFamily="34" charset="0"/>
              </a:rPr>
              <a:t>Since the Earth has not been visited by aliens and we </a:t>
            </a:r>
            <a:r>
              <a:rPr lang="en-GB" sz="2400" b="1" i="0" dirty="0">
                <a:solidFill>
                  <a:srgbClr val="0A0A0A"/>
                </a:solidFill>
                <a:effectLst/>
                <a:latin typeface="Gautami" panose="020B0502040204020203" pitchFamily="34" charset="0"/>
                <a:cs typeface="Gautami" panose="020B0502040204020203" pitchFamily="34" charset="0"/>
              </a:rPr>
              <a:t>have not detected any signs of their existence,</a:t>
            </a:r>
          </a:p>
          <a:p>
            <a:pPr algn="l">
              <a:lnSpc>
                <a:spcPts val="1800"/>
              </a:lnSpc>
              <a:spcBef>
                <a:spcPts val="1800"/>
              </a:spcBef>
              <a:spcAft>
                <a:spcPts val="1200"/>
              </a:spcAft>
            </a:pPr>
            <a:r>
              <a:rPr lang="en-GB" sz="2000" b="1" dirty="0">
                <a:solidFill>
                  <a:srgbClr val="0A0A0A"/>
                </a:solidFill>
                <a:latin typeface="Gautami" panose="020B0502040204020203" pitchFamily="34" charset="0"/>
                <a:cs typeface="Gautami" panose="020B0502040204020203" pitchFamily="34" charset="0"/>
              </a:rPr>
              <a:t>   </a:t>
            </a:r>
            <a:r>
              <a:rPr lang="en-GB" sz="2000" b="1" i="0" dirty="0">
                <a:solidFill>
                  <a:srgbClr val="0A0A0A"/>
                </a:solidFill>
                <a:effectLst/>
                <a:latin typeface="Gautami" panose="020B0502040204020203" pitchFamily="34" charset="0"/>
                <a:cs typeface="Gautami" panose="020B0502040204020203" pitchFamily="34" charset="0"/>
              </a:rPr>
              <a:t> </a:t>
            </a:r>
            <a:r>
              <a:rPr lang="en-GB" sz="4000" b="1" i="0" dirty="0">
                <a:solidFill>
                  <a:srgbClr val="0A0A0A"/>
                </a:solidFill>
                <a:effectLst/>
                <a:latin typeface="Gautami" panose="020B0502040204020203" pitchFamily="34" charset="0"/>
                <a:cs typeface="Gautami" panose="020B0502040204020203" pitchFamily="34" charset="0"/>
              </a:rPr>
              <a:t>where is everybody?  </a:t>
            </a:r>
          </a:p>
          <a:p>
            <a:endParaRPr lang="en-GB" dirty="0"/>
          </a:p>
        </p:txBody>
      </p:sp>
    </p:spTree>
    <p:extLst>
      <p:ext uri="{BB962C8B-B14F-4D97-AF65-F5344CB8AC3E}">
        <p14:creationId xmlns:p14="http://schemas.microsoft.com/office/powerpoint/2010/main" val="2664451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34BB0-9384-6360-C31C-762FA7A4D647}"/>
              </a:ext>
            </a:extLst>
          </p:cNvPr>
          <p:cNvSpPr txBox="1"/>
          <p:nvPr/>
        </p:nvSpPr>
        <p:spPr>
          <a:xfrm>
            <a:off x="1374913" y="665922"/>
            <a:ext cx="9442174" cy="707886"/>
          </a:xfrm>
          <a:prstGeom prst="rect">
            <a:avLst/>
          </a:prstGeom>
          <a:noFill/>
        </p:spPr>
        <p:txBody>
          <a:bodyPr wrap="square" rtlCol="0">
            <a:spAutoFit/>
          </a:bodyPr>
          <a:lstStyle/>
          <a:p>
            <a:r>
              <a:rPr lang="en-GB" sz="4000" dirty="0"/>
              <a:t>But wouldn’t it be great to find aliens?</a:t>
            </a:r>
          </a:p>
        </p:txBody>
      </p:sp>
      <p:pic>
        <p:nvPicPr>
          <p:cNvPr id="3" name="Picture 2">
            <a:extLst>
              <a:ext uri="{FF2B5EF4-FFF2-40B4-BE49-F238E27FC236}">
                <a16:creationId xmlns:a16="http://schemas.microsoft.com/office/drawing/2014/main" id="{6CAB137A-9EAE-A764-BF0A-96B40503BC65}"/>
              </a:ext>
            </a:extLst>
          </p:cNvPr>
          <p:cNvPicPr>
            <a:picLocks noChangeAspect="1"/>
          </p:cNvPicPr>
          <p:nvPr/>
        </p:nvPicPr>
        <p:blipFill>
          <a:blip r:embed="rId2"/>
          <a:stretch>
            <a:fillRect/>
          </a:stretch>
        </p:blipFill>
        <p:spPr>
          <a:xfrm>
            <a:off x="617359" y="2239226"/>
            <a:ext cx="4107041" cy="3818674"/>
          </a:xfrm>
          <a:prstGeom prst="rect">
            <a:avLst/>
          </a:prstGeom>
        </p:spPr>
      </p:pic>
      <p:pic>
        <p:nvPicPr>
          <p:cNvPr id="5" name="Picture 4">
            <a:extLst>
              <a:ext uri="{FF2B5EF4-FFF2-40B4-BE49-F238E27FC236}">
                <a16:creationId xmlns:a16="http://schemas.microsoft.com/office/drawing/2014/main" id="{1B83B115-47DE-907B-41BC-08FD46C59B99}"/>
              </a:ext>
            </a:extLst>
          </p:cNvPr>
          <p:cNvPicPr>
            <a:picLocks noChangeAspect="1"/>
          </p:cNvPicPr>
          <p:nvPr/>
        </p:nvPicPr>
        <p:blipFill>
          <a:blip r:embed="rId3"/>
          <a:srcRect l="17921" r="13452"/>
          <a:stretch/>
        </p:blipFill>
        <p:spPr>
          <a:xfrm>
            <a:off x="4883426" y="1827212"/>
            <a:ext cx="3433942" cy="2501900"/>
          </a:xfrm>
          <a:prstGeom prst="rect">
            <a:avLst/>
          </a:prstGeom>
        </p:spPr>
      </p:pic>
      <p:pic>
        <p:nvPicPr>
          <p:cNvPr id="6" name="Picture 5">
            <a:extLst>
              <a:ext uri="{FF2B5EF4-FFF2-40B4-BE49-F238E27FC236}">
                <a16:creationId xmlns:a16="http://schemas.microsoft.com/office/drawing/2014/main" id="{1DE41352-5ABA-6841-BFDD-19099210357A}"/>
              </a:ext>
            </a:extLst>
          </p:cNvPr>
          <p:cNvPicPr>
            <a:picLocks noChangeAspect="1"/>
          </p:cNvPicPr>
          <p:nvPr/>
        </p:nvPicPr>
        <p:blipFill>
          <a:blip r:embed="rId4"/>
          <a:stretch>
            <a:fillRect/>
          </a:stretch>
        </p:blipFill>
        <p:spPr>
          <a:xfrm>
            <a:off x="6238875" y="3779838"/>
            <a:ext cx="5003800" cy="2501900"/>
          </a:xfrm>
          <a:prstGeom prst="rect">
            <a:avLst/>
          </a:prstGeom>
        </p:spPr>
      </p:pic>
    </p:spTree>
    <p:extLst>
      <p:ext uri="{BB962C8B-B14F-4D97-AF65-F5344CB8AC3E}">
        <p14:creationId xmlns:p14="http://schemas.microsoft.com/office/powerpoint/2010/main" val="370454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C7105-FC2C-DE91-0AFE-717AB829CFA9}"/>
              </a:ext>
            </a:extLst>
          </p:cNvPr>
          <p:cNvSpPr txBox="1"/>
          <p:nvPr/>
        </p:nvSpPr>
        <p:spPr>
          <a:xfrm>
            <a:off x="407504" y="447261"/>
            <a:ext cx="11420061" cy="5509200"/>
          </a:xfrm>
          <a:prstGeom prst="rect">
            <a:avLst/>
          </a:prstGeom>
          <a:noFill/>
        </p:spPr>
        <p:txBody>
          <a:bodyPr wrap="square" rtlCol="0">
            <a:spAutoFit/>
          </a:bodyPr>
          <a:lstStyle/>
          <a:p>
            <a:endParaRPr lang="en-GB" sz="4400" dirty="0"/>
          </a:p>
          <a:p>
            <a:pPr marL="457200" indent="-457200">
              <a:buFont typeface="Arial" panose="020B0604020202020204" pitchFamily="34" charset="0"/>
              <a:buChar char="•"/>
            </a:pPr>
            <a:r>
              <a:rPr lang="en-GB" sz="4400" dirty="0"/>
              <a:t>Given the fact SETI has found nothing, and Fermi’s problem with that, why do you think we have found nothing?</a:t>
            </a:r>
          </a:p>
          <a:p>
            <a:pPr marL="457200" indent="-457200">
              <a:buFont typeface="Arial" panose="020B0604020202020204" pitchFamily="34" charset="0"/>
              <a:buChar char="•"/>
            </a:pPr>
            <a:endParaRPr lang="en-GB" sz="4400" dirty="0"/>
          </a:p>
          <a:p>
            <a:pPr marL="457200" indent="-457200">
              <a:buFont typeface="Arial" panose="020B0604020202020204" pitchFamily="34" charset="0"/>
              <a:buChar char="•"/>
            </a:pPr>
            <a:r>
              <a:rPr lang="en-GB" sz="4400" dirty="0"/>
              <a:t>If we did find something out there, do you think, on balance, that this would be a good thing for this planet?</a:t>
            </a:r>
          </a:p>
        </p:txBody>
      </p:sp>
    </p:spTree>
    <p:extLst>
      <p:ext uri="{BB962C8B-B14F-4D97-AF65-F5344CB8AC3E}">
        <p14:creationId xmlns:p14="http://schemas.microsoft.com/office/powerpoint/2010/main" val="1061931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435F7-1A75-239D-AE12-2F91BE18AAE5}"/>
              </a:ext>
            </a:extLst>
          </p:cNvPr>
          <p:cNvSpPr txBox="1"/>
          <p:nvPr/>
        </p:nvSpPr>
        <p:spPr>
          <a:xfrm>
            <a:off x="735496" y="751344"/>
            <a:ext cx="11092070" cy="2954655"/>
          </a:xfrm>
          <a:prstGeom prst="rect">
            <a:avLst/>
          </a:prstGeom>
          <a:noFill/>
        </p:spPr>
        <p:txBody>
          <a:bodyPr wrap="square" rtlCol="0">
            <a:spAutoFit/>
          </a:bodyPr>
          <a:lstStyle/>
          <a:p>
            <a:r>
              <a:rPr lang="en-GB" sz="2800" dirty="0"/>
              <a:t>Ockham’s Razor:  </a:t>
            </a:r>
            <a:r>
              <a:rPr lang="en-GB" sz="2400" i="1" dirty="0"/>
              <a:t>“Entities are not to be multiplied without necessity" </a:t>
            </a:r>
            <a:r>
              <a:rPr lang="en-GB" sz="2800" dirty="0"/>
              <a:t>:</a:t>
            </a:r>
          </a:p>
          <a:p>
            <a:endParaRPr lang="en-GB" sz="2800" dirty="0"/>
          </a:p>
          <a:p>
            <a:r>
              <a:rPr lang="en-GB" sz="2800" dirty="0"/>
              <a:t>The solution with the fewest assumptions is the most likely one.</a:t>
            </a:r>
            <a:r>
              <a:rPr lang="en-GB" dirty="0"/>
              <a:t> </a:t>
            </a:r>
          </a:p>
          <a:p>
            <a:r>
              <a:rPr lang="en-GB" dirty="0"/>
              <a:t>           </a:t>
            </a:r>
            <a:endParaRPr lang="en-GB" sz="2800" dirty="0"/>
          </a:p>
          <a:p>
            <a:r>
              <a:rPr lang="en-GB" sz="2800" dirty="0"/>
              <a:t>Using Ockham’s razor, here are some possible reasons we’ve found nothing out there – ranked in order of simplicity: </a:t>
            </a:r>
          </a:p>
          <a:p>
            <a:endParaRPr lang="en-GB" sz="2800" dirty="0"/>
          </a:p>
        </p:txBody>
      </p:sp>
    </p:spTree>
    <p:extLst>
      <p:ext uri="{BB962C8B-B14F-4D97-AF65-F5344CB8AC3E}">
        <p14:creationId xmlns:p14="http://schemas.microsoft.com/office/powerpoint/2010/main" val="377602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F952-680A-8A07-D016-CDAB7BBC85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C688B7-F1CF-D035-1FB1-18D7F9BACA0C}"/>
              </a:ext>
            </a:extLst>
          </p:cNvPr>
          <p:cNvSpPr txBox="1"/>
          <p:nvPr/>
        </p:nvSpPr>
        <p:spPr>
          <a:xfrm>
            <a:off x="715617" y="506896"/>
            <a:ext cx="11092070" cy="3816429"/>
          </a:xfrm>
          <a:prstGeom prst="rect">
            <a:avLst/>
          </a:prstGeom>
          <a:noFill/>
        </p:spPr>
        <p:txBody>
          <a:bodyPr wrap="square" rtlCol="0">
            <a:spAutoFit/>
          </a:bodyPr>
          <a:lstStyle/>
          <a:p>
            <a:r>
              <a:rPr lang="en-GB" sz="2800" dirty="0"/>
              <a:t>Ockham’s Razor  </a:t>
            </a:r>
            <a:r>
              <a:rPr lang="en-GB" sz="2400" i="1" dirty="0"/>
              <a:t>“Entities are not to be multiplied without necessity" </a:t>
            </a:r>
            <a:r>
              <a:rPr lang="en-GB" sz="2800" dirty="0"/>
              <a:t>:</a:t>
            </a:r>
          </a:p>
          <a:p>
            <a:endParaRPr lang="en-GB" sz="2800" dirty="0"/>
          </a:p>
          <a:p>
            <a:r>
              <a:rPr lang="en-GB" sz="2800" dirty="0"/>
              <a:t>The solution with the fewest assumptions is the most likely one.</a:t>
            </a:r>
            <a:r>
              <a:rPr lang="en-GB" dirty="0"/>
              <a:t>  </a:t>
            </a:r>
          </a:p>
          <a:p>
            <a:r>
              <a:rPr lang="en-GB" dirty="0"/>
              <a:t>          </a:t>
            </a:r>
            <a:endParaRPr lang="en-GB" sz="2800" dirty="0"/>
          </a:p>
          <a:p>
            <a:r>
              <a:rPr lang="en-GB" sz="2800" dirty="0"/>
              <a:t>Using Ockham’s razor, here are some possible reasons we’ve found nothing out there – ranked in order of simplicity: </a:t>
            </a:r>
          </a:p>
          <a:p>
            <a:endParaRPr lang="en-GB" sz="2800" dirty="0"/>
          </a:p>
          <a:p>
            <a:pPr marL="342900" indent="-342900">
              <a:buFont typeface="+mj-lt"/>
              <a:buAutoNum type="arabicPeriod"/>
            </a:pPr>
            <a:r>
              <a:rPr lang="en-GB" sz="2800" dirty="0"/>
              <a:t>Because there </a:t>
            </a:r>
            <a:r>
              <a:rPr lang="en-GB" sz="2800" b="1" i="1" dirty="0"/>
              <a:t>is</a:t>
            </a:r>
            <a:r>
              <a:rPr lang="en-GB" sz="2800" dirty="0"/>
              <a:t> </a:t>
            </a:r>
            <a:r>
              <a:rPr lang="en-GB" sz="2800" b="1" i="1" dirty="0"/>
              <a:t>nothing out there. </a:t>
            </a:r>
            <a:r>
              <a:rPr lang="en-GB" sz="2800" dirty="0"/>
              <a:t>(Brian Cox favours this view)</a:t>
            </a:r>
          </a:p>
          <a:p>
            <a:pPr marL="342900" indent="-342900">
              <a:buFont typeface="+mj-lt"/>
              <a:buAutoNum type="arabicPeriod"/>
            </a:pPr>
            <a:endParaRPr lang="en-GB" sz="2800" dirty="0"/>
          </a:p>
        </p:txBody>
      </p:sp>
    </p:spTree>
    <p:extLst>
      <p:ext uri="{BB962C8B-B14F-4D97-AF65-F5344CB8AC3E}">
        <p14:creationId xmlns:p14="http://schemas.microsoft.com/office/powerpoint/2010/main" val="1967624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2FC9D-1332-BCD9-BBC6-34DA951954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CC4259-E5C4-4114-3819-65DFD1F73E6E}"/>
              </a:ext>
            </a:extLst>
          </p:cNvPr>
          <p:cNvSpPr txBox="1"/>
          <p:nvPr/>
        </p:nvSpPr>
        <p:spPr>
          <a:xfrm>
            <a:off x="715617" y="506896"/>
            <a:ext cx="11092070" cy="4678204"/>
          </a:xfrm>
          <a:prstGeom prst="rect">
            <a:avLst/>
          </a:prstGeom>
          <a:noFill/>
        </p:spPr>
        <p:txBody>
          <a:bodyPr wrap="square" rtlCol="0">
            <a:spAutoFit/>
          </a:bodyPr>
          <a:lstStyle/>
          <a:p>
            <a:r>
              <a:rPr lang="en-GB" sz="2800" dirty="0"/>
              <a:t>Ockham’s Razor  </a:t>
            </a:r>
            <a:r>
              <a:rPr lang="en-GB" sz="2400" i="1" dirty="0"/>
              <a:t>“Entities are not to be multiplied without necessity" </a:t>
            </a:r>
            <a:r>
              <a:rPr lang="en-GB" sz="2800" dirty="0"/>
              <a:t>:</a:t>
            </a:r>
          </a:p>
          <a:p>
            <a:endParaRPr lang="en-GB" sz="2800" dirty="0"/>
          </a:p>
          <a:p>
            <a:r>
              <a:rPr lang="en-GB" sz="2800" dirty="0"/>
              <a:t>The solution with the fewest assumptions is the most likely one.</a:t>
            </a:r>
            <a:r>
              <a:rPr lang="en-GB" dirty="0"/>
              <a:t>  </a:t>
            </a:r>
          </a:p>
          <a:p>
            <a:r>
              <a:rPr lang="en-GB" dirty="0"/>
              <a:t>          </a:t>
            </a:r>
            <a:endParaRPr lang="en-GB" sz="2800" dirty="0"/>
          </a:p>
          <a:p>
            <a:r>
              <a:rPr lang="en-GB" sz="2800" dirty="0"/>
              <a:t>Using Ockham’s razor, here are some possible reasons we’ve found nothing out there – ranked in order of simplicity: </a:t>
            </a:r>
          </a:p>
          <a:p>
            <a:endParaRPr lang="en-GB" sz="2800" dirty="0"/>
          </a:p>
          <a:p>
            <a:pPr marL="342900" indent="-342900">
              <a:buFont typeface="+mj-lt"/>
              <a:buAutoNum type="arabicPeriod"/>
            </a:pPr>
            <a:r>
              <a:rPr lang="en-GB" sz="2800" dirty="0">
                <a:solidFill>
                  <a:schemeClr val="bg2">
                    <a:lumMod val="75000"/>
                  </a:schemeClr>
                </a:solidFill>
              </a:rPr>
              <a:t>Because there is nothing out there (Brian Cox favours this view)</a:t>
            </a:r>
          </a:p>
          <a:p>
            <a:pPr marL="342900" indent="-342900">
              <a:buFont typeface="+mj-lt"/>
              <a:buAutoNum type="arabicPeriod"/>
            </a:pPr>
            <a:endParaRPr lang="en-GB" sz="2800" dirty="0"/>
          </a:p>
          <a:p>
            <a:pPr marL="342900" indent="-342900">
              <a:buFont typeface="+mj-lt"/>
              <a:buAutoNum type="arabicPeriod"/>
            </a:pPr>
            <a:r>
              <a:rPr lang="en-GB" sz="2800" dirty="0"/>
              <a:t>Intelligent life is incredibly rare</a:t>
            </a:r>
          </a:p>
          <a:p>
            <a:pPr marL="342900" indent="-342900">
              <a:buFont typeface="+mj-lt"/>
              <a:buAutoNum type="arabicPeriod"/>
            </a:pPr>
            <a:endParaRPr lang="en-GB" sz="2800" dirty="0"/>
          </a:p>
        </p:txBody>
      </p:sp>
    </p:spTree>
    <p:extLst>
      <p:ext uri="{BB962C8B-B14F-4D97-AF65-F5344CB8AC3E}">
        <p14:creationId xmlns:p14="http://schemas.microsoft.com/office/powerpoint/2010/main" val="3218553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A10D7-CE37-4186-12C6-99A8CF0E3A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44CC83-BF7E-DB93-180E-BA0741686AA6}"/>
              </a:ext>
            </a:extLst>
          </p:cNvPr>
          <p:cNvSpPr txBox="1"/>
          <p:nvPr/>
        </p:nvSpPr>
        <p:spPr>
          <a:xfrm>
            <a:off x="715617" y="506896"/>
            <a:ext cx="11092070" cy="5539978"/>
          </a:xfrm>
          <a:prstGeom prst="rect">
            <a:avLst/>
          </a:prstGeom>
          <a:noFill/>
        </p:spPr>
        <p:txBody>
          <a:bodyPr wrap="square" rtlCol="0">
            <a:spAutoFit/>
          </a:bodyPr>
          <a:lstStyle/>
          <a:p>
            <a:r>
              <a:rPr lang="en-GB" sz="2800" dirty="0"/>
              <a:t>Ockham’s Razor  </a:t>
            </a:r>
            <a:r>
              <a:rPr lang="en-GB" sz="2400" i="1" dirty="0"/>
              <a:t>“Entities are not to be multiplied without necessity" </a:t>
            </a:r>
            <a:r>
              <a:rPr lang="en-GB" sz="2800" dirty="0"/>
              <a:t>:</a:t>
            </a:r>
          </a:p>
          <a:p>
            <a:endParaRPr lang="en-GB" sz="2800" dirty="0"/>
          </a:p>
          <a:p>
            <a:r>
              <a:rPr lang="en-GB" sz="2800" dirty="0"/>
              <a:t>The solution with the fewest assumptions is the most likely one.</a:t>
            </a:r>
            <a:r>
              <a:rPr lang="en-GB" dirty="0"/>
              <a:t>    </a:t>
            </a:r>
          </a:p>
          <a:p>
            <a:r>
              <a:rPr lang="en-GB" dirty="0"/>
              <a:t>        </a:t>
            </a:r>
            <a:endParaRPr lang="en-GB" sz="2800" dirty="0"/>
          </a:p>
          <a:p>
            <a:r>
              <a:rPr lang="en-GB" sz="2800" dirty="0"/>
              <a:t>Using Ockham’s razor, here are some possible reasons we’ve found nothing out there – ranked in order of simplicity: </a:t>
            </a:r>
          </a:p>
          <a:p>
            <a:endParaRPr lang="en-GB" sz="2800" dirty="0"/>
          </a:p>
          <a:p>
            <a:pPr marL="342900" indent="-342900">
              <a:buFont typeface="+mj-lt"/>
              <a:buAutoNum type="arabicPeriod"/>
            </a:pPr>
            <a:r>
              <a:rPr lang="en-GB" sz="2800" dirty="0">
                <a:solidFill>
                  <a:schemeClr val="bg2">
                    <a:lumMod val="75000"/>
                  </a:schemeClr>
                </a:solidFill>
              </a:rPr>
              <a:t>Because there is nothing out there (Brian Cox favours this view)</a:t>
            </a:r>
          </a:p>
          <a:p>
            <a:pPr marL="342900" indent="-342900">
              <a:buFont typeface="+mj-lt"/>
              <a:buAutoNum type="arabicPeriod"/>
            </a:pPr>
            <a:endParaRPr lang="en-GB" sz="2800" dirty="0">
              <a:solidFill>
                <a:schemeClr val="bg2">
                  <a:lumMod val="75000"/>
                </a:schemeClr>
              </a:solidFill>
            </a:endParaRPr>
          </a:p>
          <a:p>
            <a:pPr marL="342900" indent="-342900">
              <a:buFont typeface="+mj-lt"/>
              <a:buAutoNum type="arabicPeriod"/>
            </a:pPr>
            <a:r>
              <a:rPr lang="en-GB" sz="2800" dirty="0">
                <a:solidFill>
                  <a:schemeClr val="bg2">
                    <a:lumMod val="75000"/>
                  </a:schemeClr>
                </a:solidFill>
              </a:rPr>
              <a:t>Intelligent life is incredibly rare</a:t>
            </a:r>
          </a:p>
          <a:p>
            <a:pPr marL="342900" indent="-342900">
              <a:buFont typeface="+mj-lt"/>
              <a:buAutoNum type="arabicPeriod"/>
            </a:pPr>
            <a:endParaRPr lang="en-GB" sz="2800" dirty="0"/>
          </a:p>
          <a:p>
            <a:pPr marL="342900" indent="-342900">
              <a:buFont typeface="+mj-lt"/>
              <a:buAutoNum type="arabicPeriod"/>
            </a:pPr>
            <a:r>
              <a:rPr lang="en-GB" sz="2800" dirty="0"/>
              <a:t>Advanced civilisations are short-lived</a:t>
            </a:r>
          </a:p>
          <a:p>
            <a:pPr marL="342900" indent="-342900">
              <a:buFont typeface="+mj-lt"/>
              <a:buAutoNum type="arabicPeriod"/>
            </a:pPr>
            <a:endParaRPr lang="en-GB" sz="2800" dirty="0"/>
          </a:p>
        </p:txBody>
      </p:sp>
    </p:spTree>
    <p:extLst>
      <p:ext uri="{BB962C8B-B14F-4D97-AF65-F5344CB8AC3E}">
        <p14:creationId xmlns:p14="http://schemas.microsoft.com/office/powerpoint/2010/main" val="171734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63D8-78FB-082C-6EA0-01EDB35E83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6BC42C-F71E-3A7C-1EFE-EE31A6334440}"/>
              </a:ext>
            </a:extLst>
          </p:cNvPr>
          <p:cNvSpPr txBox="1"/>
          <p:nvPr/>
        </p:nvSpPr>
        <p:spPr>
          <a:xfrm>
            <a:off x="500269" y="351234"/>
            <a:ext cx="11456505" cy="3570208"/>
          </a:xfrm>
          <a:prstGeom prst="rect">
            <a:avLst/>
          </a:prstGeom>
          <a:noFill/>
        </p:spPr>
        <p:txBody>
          <a:bodyPr wrap="square" rtlCol="0">
            <a:spAutoFit/>
          </a:bodyPr>
          <a:lstStyle/>
          <a:p>
            <a:r>
              <a:rPr lang="en-GB" sz="4000" dirty="0"/>
              <a:t>What makes life different?</a:t>
            </a:r>
          </a:p>
          <a:p>
            <a:endParaRPr lang="en-GB"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chemeClr val="bg2">
                    <a:lumMod val="75000"/>
                  </a:schemeClr>
                </a:solidFill>
              </a:rPr>
              <a:t>It always consists of highly ordered, complex, functioning structures of matter.</a:t>
            </a:r>
            <a:r>
              <a:rPr kumimoji="0" lang="en-GB" sz="28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 </a:t>
            </a:r>
            <a:r>
              <a:rPr kumimoji="0" lang="en-GB" sz="2400" b="0" i="1"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(Human DNA is the most complex known structure in the universe)</a:t>
            </a:r>
            <a:endParaRPr lang="en-GB" sz="2800" dirty="0">
              <a:solidFill>
                <a:schemeClr val="bg2">
                  <a:lumMod val="75000"/>
                </a:schemeClr>
              </a:solidFill>
            </a:endParaRP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These structures reproduce to create new structures which are entirely (or almost) exact copies of themselves.</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485906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53870-C12B-3305-F0B9-411C7A5E84EB}"/>
              </a:ext>
            </a:extLst>
          </p:cNvPr>
          <p:cNvSpPr txBox="1"/>
          <p:nvPr/>
        </p:nvSpPr>
        <p:spPr>
          <a:xfrm>
            <a:off x="904461" y="477078"/>
            <a:ext cx="10962861" cy="2554545"/>
          </a:xfrm>
          <a:prstGeom prst="rect">
            <a:avLst/>
          </a:prstGeom>
          <a:noFill/>
        </p:spPr>
        <p:txBody>
          <a:bodyPr wrap="square" rtlCol="0">
            <a:spAutoFit/>
          </a:bodyPr>
          <a:lstStyle/>
          <a:p>
            <a:r>
              <a:rPr lang="en-GB" sz="2000" b="1" dirty="0"/>
              <a:t>Arguments for being chummy with aliens :</a:t>
            </a:r>
          </a:p>
          <a:p>
            <a:endParaRPr lang="en-GB" sz="2000" dirty="0"/>
          </a:p>
          <a:p>
            <a:pPr marL="285750" indent="-285750">
              <a:buFont typeface="Arial" panose="020B0604020202020204" pitchFamily="34" charset="0"/>
              <a:buChar char="•"/>
            </a:pPr>
            <a:r>
              <a:rPr lang="en-GB" sz="2400" dirty="0"/>
              <a:t>New ideas, new technology?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Perhaps they would introduce us to other civilisations?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New ways of living together?</a:t>
            </a:r>
          </a:p>
        </p:txBody>
      </p:sp>
    </p:spTree>
    <p:extLst>
      <p:ext uri="{BB962C8B-B14F-4D97-AF65-F5344CB8AC3E}">
        <p14:creationId xmlns:p14="http://schemas.microsoft.com/office/powerpoint/2010/main" val="978947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5FA2-C7EE-4CDA-B052-201AB55BFB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47564A-6FBD-3D02-9CB1-D283CCC53C84}"/>
              </a:ext>
            </a:extLst>
          </p:cNvPr>
          <p:cNvSpPr txBox="1"/>
          <p:nvPr/>
        </p:nvSpPr>
        <p:spPr>
          <a:xfrm>
            <a:off x="904461" y="477078"/>
            <a:ext cx="10962861" cy="6432530"/>
          </a:xfrm>
          <a:prstGeom prst="rect">
            <a:avLst/>
          </a:prstGeom>
          <a:noFill/>
        </p:spPr>
        <p:txBody>
          <a:bodyPr wrap="square" rtlCol="0">
            <a:spAutoFit/>
          </a:bodyPr>
          <a:lstStyle/>
          <a:p>
            <a:r>
              <a:rPr lang="en-GB" sz="2000" b="1" dirty="0">
                <a:solidFill>
                  <a:schemeClr val="tx1">
                    <a:lumMod val="50000"/>
                    <a:lumOff val="50000"/>
                  </a:schemeClr>
                </a:solidFill>
              </a:rPr>
              <a:t>Arguments for being chummy with aliens:</a:t>
            </a:r>
          </a:p>
          <a:p>
            <a:endParaRPr lang="en-GB" sz="2000" dirty="0"/>
          </a:p>
          <a:p>
            <a:pPr marL="285750" indent="-285750">
              <a:buFont typeface="Arial" panose="020B0604020202020204" pitchFamily="34" charset="0"/>
              <a:buChar char="•"/>
            </a:pPr>
            <a:r>
              <a:rPr lang="en-GB" sz="2000" dirty="0">
                <a:solidFill>
                  <a:schemeClr val="tx1">
                    <a:lumMod val="50000"/>
                    <a:lumOff val="50000"/>
                  </a:schemeClr>
                </a:solidFill>
              </a:rPr>
              <a:t>New ideas, new technology?</a:t>
            </a:r>
          </a:p>
          <a:p>
            <a:pPr marL="285750" indent="-285750">
              <a:buFont typeface="Arial" panose="020B0604020202020204" pitchFamily="34" charset="0"/>
              <a:buChar char="•"/>
            </a:pPr>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Perhaps they would introduce us to other civilisations?</a:t>
            </a:r>
          </a:p>
          <a:p>
            <a:pPr marL="285750" indent="-285750">
              <a:buFont typeface="Arial" panose="020B0604020202020204" pitchFamily="34" charset="0"/>
              <a:buChar char="•"/>
            </a:pPr>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New ways of living together?</a:t>
            </a:r>
          </a:p>
          <a:p>
            <a:pPr marL="285750" indent="-285750">
              <a:buFont typeface="Arial" panose="020B0604020202020204" pitchFamily="34" charset="0"/>
              <a:buChar char="•"/>
            </a:pPr>
            <a:endParaRPr lang="en-GB" sz="2000" dirty="0"/>
          </a:p>
          <a:p>
            <a:r>
              <a:rPr lang="en-GB" sz="2000" b="1" dirty="0"/>
              <a:t>Arguments against:</a:t>
            </a:r>
          </a:p>
          <a:p>
            <a:endParaRPr lang="en-GB" sz="2000" dirty="0"/>
          </a:p>
          <a:p>
            <a:pPr marL="285750" indent="-285750">
              <a:buFont typeface="Arial" panose="020B0604020202020204" pitchFamily="34" charset="0"/>
              <a:buChar char="•"/>
            </a:pPr>
            <a:r>
              <a:rPr lang="en-GB" sz="2400" dirty="0"/>
              <a:t>Look what happened when technologically advanced peoples showed up in North America, South America, Australia, Africa.</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Perhaps they are so entirely different from us that we don’t see them (different dimension).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Perhaps they’d be appalled at the way we fight wars, eat other creatures and lay waste to our planet</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118360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0FE1-F251-0473-E33E-3450E0858C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409584-AE2B-39DD-28B3-F41AB3F74218}"/>
              </a:ext>
            </a:extLst>
          </p:cNvPr>
          <p:cNvSpPr txBox="1"/>
          <p:nvPr/>
        </p:nvSpPr>
        <p:spPr>
          <a:xfrm>
            <a:off x="805070" y="151179"/>
            <a:ext cx="10962861" cy="6555641"/>
          </a:xfrm>
          <a:prstGeom prst="rect">
            <a:avLst/>
          </a:prstGeom>
          <a:noFill/>
        </p:spPr>
        <p:txBody>
          <a:bodyPr wrap="square" rtlCol="0">
            <a:spAutoFit/>
          </a:bodyPr>
          <a:lstStyle/>
          <a:p>
            <a:r>
              <a:rPr lang="en-GB" sz="2000" b="1" dirty="0">
                <a:solidFill>
                  <a:schemeClr val="tx1">
                    <a:lumMod val="50000"/>
                    <a:lumOff val="50000"/>
                  </a:schemeClr>
                </a:solidFill>
              </a:rPr>
              <a:t>Arguments for being chummy with aliens:</a:t>
            </a:r>
          </a:p>
          <a:p>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New ideas, new technology?</a:t>
            </a:r>
          </a:p>
          <a:p>
            <a:pPr marL="285750" indent="-285750">
              <a:buFont typeface="Arial" panose="020B0604020202020204" pitchFamily="34" charset="0"/>
              <a:buChar char="•"/>
            </a:pPr>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Perhaps they would introduce us to other civilisations?</a:t>
            </a:r>
          </a:p>
          <a:p>
            <a:pPr marL="285750" indent="-285750">
              <a:buFont typeface="Arial" panose="020B0604020202020204" pitchFamily="34" charset="0"/>
              <a:buChar char="•"/>
            </a:pPr>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New ways of living together?</a:t>
            </a:r>
          </a:p>
          <a:p>
            <a:pPr marL="285750" indent="-285750">
              <a:buFont typeface="Arial" panose="020B0604020202020204" pitchFamily="34" charset="0"/>
              <a:buChar char="•"/>
            </a:pPr>
            <a:endParaRPr lang="en-GB" sz="2000" dirty="0">
              <a:solidFill>
                <a:schemeClr val="tx1">
                  <a:lumMod val="50000"/>
                  <a:lumOff val="50000"/>
                </a:schemeClr>
              </a:solidFill>
            </a:endParaRPr>
          </a:p>
          <a:p>
            <a:r>
              <a:rPr lang="en-GB" sz="2000" b="1" dirty="0">
                <a:solidFill>
                  <a:schemeClr val="tx1">
                    <a:lumMod val="50000"/>
                    <a:lumOff val="50000"/>
                  </a:schemeClr>
                </a:solidFill>
              </a:rPr>
              <a:t>Arguments against:</a:t>
            </a:r>
          </a:p>
          <a:p>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Look what happened when technologically advanced peoples showed up in North America, South America, Australia, Africa.</a:t>
            </a:r>
          </a:p>
          <a:p>
            <a:pPr marL="285750" indent="-285750">
              <a:buFont typeface="Arial" panose="020B0604020202020204" pitchFamily="34" charset="0"/>
              <a:buChar char="•"/>
            </a:pPr>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Perhaps they are so entirely different from us that we don’t see them (different dimension).</a:t>
            </a:r>
          </a:p>
          <a:p>
            <a:pPr marL="285750" indent="-285750">
              <a:buFont typeface="Arial" panose="020B0604020202020204" pitchFamily="34" charset="0"/>
              <a:buChar char="•"/>
            </a:pPr>
            <a:endParaRPr lang="en-GB" sz="2000" dirty="0">
              <a:solidFill>
                <a:schemeClr val="tx1">
                  <a:lumMod val="50000"/>
                  <a:lumOff val="50000"/>
                </a:schemeClr>
              </a:solidFill>
            </a:endParaRPr>
          </a:p>
          <a:p>
            <a:pPr marL="285750" indent="-285750">
              <a:buFont typeface="Arial" panose="020B0604020202020204" pitchFamily="34" charset="0"/>
              <a:buChar char="•"/>
            </a:pPr>
            <a:r>
              <a:rPr lang="en-GB" sz="2000" dirty="0">
                <a:solidFill>
                  <a:schemeClr val="tx1">
                    <a:lumMod val="50000"/>
                    <a:lumOff val="50000"/>
                  </a:schemeClr>
                </a:solidFill>
              </a:rPr>
              <a:t>Perhaps they’d be appalled at the way we fight wars, eat other creatures and lay waste to our planet</a:t>
            </a:r>
          </a:p>
          <a:p>
            <a:pPr marL="285750" indent="-285750">
              <a:buFont typeface="Arial" panose="020B0604020202020204" pitchFamily="34" charset="0"/>
              <a:buChar char="•"/>
            </a:pPr>
            <a:endParaRPr lang="en-GB" sz="2000" dirty="0"/>
          </a:p>
          <a:p>
            <a:r>
              <a:rPr lang="en-GB" sz="2000" b="1" dirty="0"/>
              <a:t>Neutral Argument:</a:t>
            </a:r>
          </a:p>
          <a:p>
            <a:endParaRPr lang="en-GB" sz="2000" dirty="0"/>
          </a:p>
          <a:p>
            <a:pPr marL="285750" indent="-285750">
              <a:buFont typeface="Arial" panose="020B0604020202020204" pitchFamily="34" charset="0"/>
              <a:buChar char="•"/>
            </a:pPr>
            <a:r>
              <a:rPr lang="en-GB" sz="2000" dirty="0"/>
              <a:t>Maybe they know we’re here, believe we’re dangerous, and keep themselves to themselves.</a:t>
            </a:r>
          </a:p>
        </p:txBody>
      </p:sp>
    </p:spTree>
    <p:extLst>
      <p:ext uri="{BB962C8B-B14F-4D97-AF65-F5344CB8AC3E}">
        <p14:creationId xmlns:p14="http://schemas.microsoft.com/office/powerpoint/2010/main" val="3053795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B2712-2B16-74D9-C1E7-D276EF1ED10E}"/>
              </a:ext>
            </a:extLst>
          </p:cNvPr>
          <p:cNvSpPr txBox="1"/>
          <p:nvPr/>
        </p:nvSpPr>
        <p:spPr>
          <a:xfrm>
            <a:off x="904461" y="427383"/>
            <a:ext cx="10644809" cy="2923877"/>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t>In our solar system, the fastest moving object is a comet moving at 209,000 kilometres an hour.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50324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AEAC-178A-C359-6611-ED21455B7C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49B7DA-E7D4-0D2A-F783-A65ED23C23A5}"/>
              </a:ext>
            </a:extLst>
          </p:cNvPr>
          <p:cNvSpPr txBox="1"/>
          <p:nvPr/>
        </p:nvSpPr>
        <p:spPr>
          <a:xfrm>
            <a:off x="904461" y="427383"/>
            <a:ext cx="10644809" cy="3662541"/>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t>In our galaxy the fastest moving object is a star circling a black hole which moves at 83,000,000 kilometres per hour or 8% of the speed of light.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97151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F23BF-02E0-0A2E-000E-7EA5F14B11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D37D5B-D550-8B4D-BACC-1ACD36B1C90B}"/>
              </a:ext>
            </a:extLst>
          </p:cNvPr>
          <p:cNvSpPr txBox="1"/>
          <p:nvPr/>
        </p:nvSpPr>
        <p:spPr>
          <a:xfrm>
            <a:off x="904461" y="427383"/>
            <a:ext cx="10644809" cy="4031873"/>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solidFill>
                  <a:schemeClr val="bg2">
                    <a:lumMod val="75000"/>
                  </a:schemeClr>
                </a:solidFill>
              </a:rPr>
              <a:t>In our galaxy the fastest moving object is a star circling a black hole which moves at 83,000,000 kilometres per hour or 8% of the speed of light.</a:t>
            </a:r>
          </a:p>
          <a:p>
            <a:pPr marL="285750" indent="-285750">
              <a:buFont typeface="Arial" panose="020B0604020202020204" pitchFamily="34" charset="0"/>
              <a:buChar char="•"/>
            </a:pPr>
            <a:r>
              <a:rPr lang="en-GB" sz="2400" dirty="0"/>
              <a:t>On that star, time runs 0.3 percent slower than on Earth.</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03877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534D-6AD4-7DFC-1504-371D5C1588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C84470-D69F-0AA3-33B1-F441710EEE72}"/>
              </a:ext>
            </a:extLst>
          </p:cNvPr>
          <p:cNvSpPr txBox="1"/>
          <p:nvPr/>
        </p:nvSpPr>
        <p:spPr>
          <a:xfrm>
            <a:off x="904461" y="427383"/>
            <a:ext cx="10644809" cy="4770537"/>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solidFill>
                  <a:schemeClr val="bg2">
                    <a:lumMod val="75000"/>
                  </a:schemeClr>
                </a:solidFill>
              </a:rPr>
              <a:t>In our galaxy the fastest moving object is a star circling a black hole which moves at 83,000,000 kilometres per hour or 8% of the speed of light.</a:t>
            </a:r>
          </a:p>
          <a:p>
            <a:pPr marL="285750" indent="-285750">
              <a:buFont typeface="Arial" panose="020B0604020202020204" pitchFamily="34" charset="0"/>
              <a:buChar char="•"/>
            </a:pPr>
            <a:r>
              <a:rPr lang="en-GB" sz="2400" dirty="0">
                <a:solidFill>
                  <a:schemeClr val="bg2">
                    <a:lumMod val="75000"/>
                  </a:schemeClr>
                </a:solidFill>
              </a:rPr>
              <a:t>On that star, time runs 0.3 percent slower than on Earth.</a:t>
            </a:r>
          </a:p>
          <a:p>
            <a:pPr marL="285750" indent="-285750">
              <a:buFont typeface="Arial" panose="020B0604020202020204" pitchFamily="34" charset="0"/>
              <a:buChar char="•"/>
            </a:pPr>
            <a:r>
              <a:rPr lang="en-GB" sz="2400" dirty="0"/>
              <a:t>But even if you travelled on that fastest star to the nearest sun to our sun, it would still take 50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9087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7AC29-3879-0ED6-4F9C-D6B3B26A85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EDA516-4C55-A359-7488-A3BA34AC1EC4}"/>
              </a:ext>
            </a:extLst>
          </p:cNvPr>
          <p:cNvSpPr txBox="1"/>
          <p:nvPr/>
        </p:nvSpPr>
        <p:spPr>
          <a:xfrm>
            <a:off x="904461" y="427383"/>
            <a:ext cx="10644809" cy="5509200"/>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solidFill>
                  <a:schemeClr val="bg2">
                    <a:lumMod val="75000"/>
                  </a:schemeClr>
                </a:solidFill>
              </a:rPr>
              <a:t>In our galaxy the fastest moving object is a star circling a black hole which moves at 83,000,000 kilometres per hour or 8% of the speed of light.</a:t>
            </a:r>
          </a:p>
          <a:p>
            <a:pPr marL="285750" indent="-285750">
              <a:buFont typeface="Arial" panose="020B0604020202020204" pitchFamily="34" charset="0"/>
              <a:buChar char="•"/>
            </a:pPr>
            <a:r>
              <a:rPr lang="en-GB" sz="2400" dirty="0">
                <a:solidFill>
                  <a:schemeClr val="bg2">
                    <a:lumMod val="75000"/>
                  </a:schemeClr>
                </a:solidFill>
              </a:rPr>
              <a:t>On that star, time runs 0.3 percent slower than on Earth.</a:t>
            </a:r>
          </a:p>
          <a:p>
            <a:pPr marL="285750" indent="-285750">
              <a:buFont typeface="Arial" panose="020B0604020202020204" pitchFamily="34" charset="0"/>
              <a:buChar char="•"/>
            </a:pPr>
            <a:r>
              <a:rPr lang="en-GB" sz="2400" dirty="0">
                <a:solidFill>
                  <a:schemeClr val="bg2">
                    <a:lumMod val="75000"/>
                  </a:schemeClr>
                </a:solidFill>
              </a:rPr>
              <a:t>But even if </a:t>
            </a:r>
            <a:r>
              <a:rPr lang="en-GB" sz="2400" dirty="0" err="1">
                <a:solidFill>
                  <a:schemeClr val="bg2">
                    <a:lumMod val="75000"/>
                  </a:schemeClr>
                </a:solidFill>
              </a:rPr>
              <a:t>if</a:t>
            </a:r>
            <a:r>
              <a:rPr lang="en-GB" sz="2400" dirty="0">
                <a:solidFill>
                  <a:schemeClr val="bg2">
                    <a:lumMod val="75000"/>
                  </a:schemeClr>
                </a:solidFill>
              </a:rPr>
              <a:t> you travelled on that fastest star to the nearest sun to our sun, it would still take 50 years.</a:t>
            </a:r>
          </a:p>
          <a:p>
            <a:pPr marL="285750" indent="-285750">
              <a:buFont typeface="Arial" panose="020B0604020202020204" pitchFamily="34" charset="0"/>
              <a:buChar char="•"/>
            </a:pPr>
            <a:r>
              <a:rPr lang="en-GB" sz="2400" dirty="0"/>
              <a:t>The fastest spaceship we have ever built travels at around 50.000 kilometres per hour. It would take 75,000 years to reach that nearest sun.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4701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B20E8-2D5C-10D8-9DED-3AF8D0B1BF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2F5DD2-B2CB-14FF-2A6F-B3F3ABB4FB1C}"/>
              </a:ext>
            </a:extLst>
          </p:cNvPr>
          <p:cNvSpPr txBox="1"/>
          <p:nvPr/>
        </p:nvSpPr>
        <p:spPr>
          <a:xfrm>
            <a:off x="904461" y="427383"/>
            <a:ext cx="10644809" cy="5878532"/>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solidFill>
                  <a:schemeClr val="bg2">
                    <a:lumMod val="75000"/>
                  </a:schemeClr>
                </a:solidFill>
              </a:rPr>
              <a:t>In our galaxy the fastest moving object is a star circling a black hole which moves at 83,000,000 kilometres per hour or 8% of the speed of light.</a:t>
            </a:r>
          </a:p>
          <a:p>
            <a:pPr marL="285750" indent="-285750">
              <a:buFont typeface="Arial" panose="020B0604020202020204" pitchFamily="34" charset="0"/>
              <a:buChar char="•"/>
            </a:pPr>
            <a:r>
              <a:rPr lang="en-GB" sz="2400" dirty="0">
                <a:solidFill>
                  <a:schemeClr val="bg2">
                    <a:lumMod val="75000"/>
                  </a:schemeClr>
                </a:solidFill>
              </a:rPr>
              <a:t>On that star, time runs 0.3 percent slower than on Earth.</a:t>
            </a:r>
          </a:p>
          <a:p>
            <a:pPr marL="285750" indent="-285750">
              <a:buFont typeface="Arial" panose="020B0604020202020204" pitchFamily="34" charset="0"/>
              <a:buChar char="•"/>
            </a:pPr>
            <a:r>
              <a:rPr lang="en-GB" sz="2400" dirty="0">
                <a:solidFill>
                  <a:schemeClr val="bg2">
                    <a:lumMod val="75000"/>
                  </a:schemeClr>
                </a:solidFill>
              </a:rPr>
              <a:t>But even if </a:t>
            </a:r>
            <a:r>
              <a:rPr lang="en-GB" sz="2400" dirty="0" err="1">
                <a:solidFill>
                  <a:schemeClr val="bg2">
                    <a:lumMod val="75000"/>
                  </a:schemeClr>
                </a:solidFill>
              </a:rPr>
              <a:t>if</a:t>
            </a:r>
            <a:r>
              <a:rPr lang="en-GB" sz="2400" dirty="0">
                <a:solidFill>
                  <a:schemeClr val="bg2">
                    <a:lumMod val="75000"/>
                  </a:schemeClr>
                </a:solidFill>
              </a:rPr>
              <a:t> you travelled on that fastest star to the nearest sun to our sun, it would still take 50 years.</a:t>
            </a:r>
          </a:p>
          <a:p>
            <a:pPr marL="285750" indent="-285750">
              <a:buFont typeface="Arial" panose="020B0604020202020204" pitchFamily="34" charset="0"/>
              <a:buChar char="•"/>
            </a:pPr>
            <a:r>
              <a:rPr lang="en-GB" sz="2400" dirty="0">
                <a:solidFill>
                  <a:schemeClr val="bg2">
                    <a:lumMod val="75000"/>
                  </a:schemeClr>
                </a:solidFill>
              </a:rPr>
              <a:t>The fastest spaceship we have ever built travels at around 50.000 kilometres per hour. It would take 75,000 years to reach that nearest sun.</a:t>
            </a:r>
          </a:p>
          <a:p>
            <a:pPr marL="285750" indent="-285750">
              <a:buFont typeface="Arial" panose="020B0604020202020204" pitchFamily="34" charset="0"/>
              <a:buChar char="•"/>
            </a:pPr>
            <a:r>
              <a:rPr lang="en-GB" sz="2400" dirty="0"/>
              <a:t>The problem is that our space travel today is based on the idea of a rocket.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433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FDD89-3390-1951-9FF4-0F2F9C7A8B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1B3427-2BEC-EA73-4EAD-93D14B47091D}"/>
              </a:ext>
            </a:extLst>
          </p:cNvPr>
          <p:cNvSpPr txBox="1"/>
          <p:nvPr/>
        </p:nvSpPr>
        <p:spPr>
          <a:xfrm>
            <a:off x="904461" y="427383"/>
            <a:ext cx="10644809" cy="5970865"/>
          </a:xfrm>
          <a:prstGeom prst="rect">
            <a:avLst/>
          </a:prstGeom>
          <a:noFill/>
        </p:spPr>
        <p:txBody>
          <a:bodyPr wrap="square" rtlCol="0">
            <a:spAutoFit/>
          </a:bodyPr>
          <a:lstStyle/>
          <a:p>
            <a:r>
              <a:rPr lang="en-GB" sz="3200" dirty="0"/>
              <a:t>What’s stopping us from getting out there and looking around?</a:t>
            </a:r>
          </a:p>
          <a:p>
            <a:endParaRPr lang="en-GB" dirty="0"/>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solidFill>
                  <a:schemeClr val="bg2">
                    <a:lumMod val="75000"/>
                  </a:schemeClr>
                </a:solidFill>
              </a:rPr>
              <a:t>In our galaxy the fastest moving object is a star circling a black hole which moves at 83,000,000 kilometres per hour or 8% of the speed of light.</a:t>
            </a:r>
          </a:p>
          <a:p>
            <a:pPr marL="285750" indent="-285750">
              <a:buFont typeface="Arial" panose="020B0604020202020204" pitchFamily="34" charset="0"/>
              <a:buChar char="•"/>
            </a:pPr>
            <a:r>
              <a:rPr lang="en-GB" sz="2400" dirty="0">
                <a:solidFill>
                  <a:schemeClr val="bg2">
                    <a:lumMod val="75000"/>
                  </a:schemeClr>
                </a:solidFill>
              </a:rPr>
              <a:t>On that star, time runs 0.3 percent slower than on Earth.</a:t>
            </a:r>
          </a:p>
          <a:p>
            <a:pPr marL="285750" indent="-285750">
              <a:buFont typeface="Arial" panose="020B0604020202020204" pitchFamily="34" charset="0"/>
              <a:buChar char="•"/>
            </a:pPr>
            <a:r>
              <a:rPr lang="en-GB" sz="2400" dirty="0">
                <a:solidFill>
                  <a:schemeClr val="bg2">
                    <a:lumMod val="75000"/>
                  </a:schemeClr>
                </a:solidFill>
              </a:rPr>
              <a:t>But even if </a:t>
            </a:r>
            <a:r>
              <a:rPr lang="en-GB" sz="2400" dirty="0" err="1">
                <a:solidFill>
                  <a:schemeClr val="bg2">
                    <a:lumMod val="75000"/>
                  </a:schemeClr>
                </a:solidFill>
              </a:rPr>
              <a:t>if</a:t>
            </a:r>
            <a:r>
              <a:rPr lang="en-GB" sz="2400" dirty="0">
                <a:solidFill>
                  <a:schemeClr val="bg2">
                    <a:lumMod val="75000"/>
                  </a:schemeClr>
                </a:solidFill>
              </a:rPr>
              <a:t> you travelled on that fastest star to the nearest sun to our sun, it would still take 50 years.</a:t>
            </a:r>
          </a:p>
          <a:p>
            <a:pPr marL="285750" indent="-285750">
              <a:buFont typeface="Arial" panose="020B0604020202020204" pitchFamily="34" charset="0"/>
              <a:buChar char="•"/>
            </a:pPr>
            <a:r>
              <a:rPr lang="en-GB" sz="2400" dirty="0">
                <a:solidFill>
                  <a:schemeClr val="bg2">
                    <a:lumMod val="75000"/>
                  </a:schemeClr>
                </a:solidFill>
              </a:rPr>
              <a:t>The fastest spaceship we have ever built travels at around 50.000 kilometres per hour. It would take 75,000 years to reach that nearest sun.</a:t>
            </a:r>
          </a:p>
          <a:p>
            <a:pPr marL="285750" indent="-285750">
              <a:buFont typeface="Arial" panose="020B0604020202020204" pitchFamily="34" charset="0"/>
              <a:buChar char="•"/>
            </a:pPr>
            <a:r>
              <a:rPr lang="en-GB" sz="2400" dirty="0">
                <a:solidFill>
                  <a:schemeClr val="bg2">
                    <a:lumMod val="75000"/>
                  </a:schemeClr>
                </a:solidFill>
              </a:rPr>
              <a:t>The problem is that our space travel today is based on the idea of a rocket.</a:t>
            </a:r>
          </a:p>
          <a:p>
            <a:pPr marL="285750" indent="-285750">
              <a:buFont typeface="Arial" panose="020B0604020202020204" pitchFamily="34" charset="0"/>
              <a:buChar char="•"/>
            </a:pPr>
            <a:r>
              <a:rPr lang="en-GB" sz="2400" dirty="0"/>
              <a:t>The first rocket was invented in China around 900 AD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0033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9BFB-82A9-76AC-B5EC-767221E228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4036AB-FBEF-6E45-B00E-39F12A8E1CAA}"/>
              </a:ext>
            </a:extLst>
          </p:cNvPr>
          <p:cNvSpPr txBox="1"/>
          <p:nvPr/>
        </p:nvSpPr>
        <p:spPr>
          <a:xfrm>
            <a:off x="500269" y="351234"/>
            <a:ext cx="11456505" cy="5293757"/>
          </a:xfrm>
          <a:prstGeom prst="rect">
            <a:avLst/>
          </a:prstGeom>
          <a:noFill/>
        </p:spPr>
        <p:txBody>
          <a:bodyPr wrap="square" rtlCol="0">
            <a:spAutoFit/>
          </a:bodyPr>
          <a:lstStyle/>
          <a:p>
            <a:r>
              <a:rPr lang="en-GB" sz="4000" dirty="0"/>
              <a:t>What makes life different?</a:t>
            </a:r>
          </a:p>
          <a:p>
            <a:endParaRPr lang="en-GB"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chemeClr val="bg2">
                    <a:lumMod val="75000"/>
                  </a:schemeClr>
                </a:solidFill>
              </a:rPr>
              <a:t>It always consists of highly ordered, complex, functioning structures of matter.</a:t>
            </a:r>
            <a:r>
              <a:rPr kumimoji="0" lang="en-GB" sz="2800" b="0" i="0"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 </a:t>
            </a:r>
            <a:r>
              <a:rPr kumimoji="0" lang="en-GB" sz="2400" b="0" i="1" u="none" strike="noStrike" kern="1200" cap="none" spc="0" normalizeH="0" baseline="0" noProof="0" dirty="0">
                <a:ln>
                  <a:noFill/>
                </a:ln>
                <a:solidFill>
                  <a:schemeClr val="bg2">
                    <a:lumMod val="75000"/>
                  </a:schemeClr>
                </a:solidFill>
                <a:effectLst/>
                <a:uLnTx/>
                <a:uFillTx/>
                <a:latin typeface="Aptos" panose="02110004020202020204"/>
                <a:ea typeface="+mn-ea"/>
                <a:cs typeface="+mn-cs"/>
              </a:rPr>
              <a:t>(Human DNA is the most complex known structure in the universe)</a:t>
            </a:r>
          </a:p>
          <a:p>
            <a:endParaRPr lang="en-GB" sz="2800" dirty="0">
              <a:solidFill>
                <a:schemeClr val="bg2">
                  <a:lumMod val="75000"/>
                </a:schemeClr>
              </a:solidFill>
            </a:endParaRPr>
          </a:p>
          <a:p>
            <a:pPr marL="457200" indent="-457200">
              <a:buFont typeface="Arial" panose="020B0604020202020204" pitchFamily="34" charset="0"/>
              <a:buChar char="•"/>
            </a:pPr>
            <a:r>
              <a:rPr lang="en-GB" sz="2800" dirty="0">
                <a:solidFill>
                  <a:schemeClr val="bg2">
                    <a:lumMod val="75000"/>
                  </a:schemeClr>
                </a:solidFill>
              </a:rPr>
              <a:t>These structures reproduce to create structures which are entirely (or almost) exact copies of themselves.</a:t>
            </a:r>
          </a:p>
          <a:p>
            <a:pPr marL="457200" indent="-457200">
              <a:buFont typeface="Arial" panose="020B0604020202020204" pitchFamily="34" charset="0"/>
              <a:buChar char="•"/>
            </a:pPr>
            <a:endParaRPr lang="en-GB" sz="2800" dirty="0">
              <a:solidFill>
                <a:schemeClr val="bg2">
                  <a:lumMod val="75000"/>
                </a:schemeClr>
              </a:solidFill>
            </a:endParaRPr>
          </a:p>
          <a:p>
            <a:pPr marL="457200" indent="-457200">
              <a:buFont typeface="Arial" panose="020B0604020202020204" pitchFamily="34" charset="0"/>
              <a:buChar char="•"/>
            </a:pPr>
            <a:r>
              <a:rPr lang="en-GB" sz="2800" dirty="0"/>
              <a:t>Primitive life structures can be understood as matter which is extending and evolving through time in accordance with a set of principles (natural selection)</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617735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08E4-303D-47D8-8C03-8877DE29FF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3BB5D0-863C-AA2F-4EB9-AA464FDCE94C}"/>
              </a:ext>
            </a:extLst>
          </p:cNvPr>
          <p:cNvSpPr txBox="1"/>
          <p:nvPr/>
        </p:nvSpPr>
        <p:spPr>
          <a:xfrm>
            <a:off x="904461" y="427383"/>
            <a:ext cx="10644809" cy="6986528"/>
          </a:xfrm>
          <a:prstGeom prst="rect">
            <a:avLst/>
          </a:prstGeom>
          <a:noFill/>
        </p:spPr>
        <p:txBody>
          <a:bodyPr wrap="square" rtlCol="0">
            <a:spAutoFit/>
          </a:bodyPr>
          <a:lstStyle/>
          <a:p>
            <a:r>
              <a:rPr lang="en-GB" sz="3200" dirty="0"/>
              <a:t>What’s stopping us from getting out there and looking around?</a:t>
            </a:r>
          </a:p>
          <a:p>
            <a:endParaRPr lang="en-GB" dirty="0">
              <a:solidFill>
                <a:schemeClr val="bg2">
                  <a:lumMod val="75000"/>
                </a:schemeClr>
              </a:solidFill>
            </a:endParaRPr>
          </a:p>
          <a:p>
            <a:pPr marL="285750" indent="-285750">
              <a:buFont typeface="Arial" panose="020B0604020202020204" pitchFamily="34" charset="0"/>
              <a:buChar char="•"/>
            </a:pPr>
            <a:r>
              <a:rPr lang="en-GB" sz="2400" dirty="0">
                <a:solidFill>
                  <a:schemeClr val="bg2">
                    <a:lumMod val="75000"/>
                  </a:schemeClr>
                </a:solidFill>
              </a:rPr>
              <a:t>In our solar system, the fastest moving object is a comet moving at 209,000 kilometres an hour.</a:t>
            </a:r>
          </a:p>
          <a:p>
            <a:pPr marL="285750" indent="-285750">
              <a:buFont typeface="Arial" panose="020B0604020202020204" pitchFamily="34" charset="0"/>
              <a:buChar char="•"/>
            </a:pPr>
            <a:r>
              <a:rPr lang="en-GB" sz="2400" dirty="0">
                <a:solidFill>
                  <a:schemeClr val="bg2">
                    <a:lumMod val="75000"/>
                  </a:schemeClr>
                </a:solidFill>
              </a:rPr>
              <a:t>In our galaxy the fastest moving object is a star circling a black hole which moves at 83,000,000 kilometres per hour or 8% of the speed of light.</a:t>
            </a:r>
          </a:p>
          <a:p>
            <a:pPr marL="285750" indent="-285750">
              <a:buFont typeface="Arial" panose="020B0604020202020204" pitchFamily="34" charset="0"/>
              <a:buChar char="•"/>
            </a:pPr>
            <a:r>
              <a:rPr lang="en-GB" sz="2400" dirty="0">
                <a:solidFill>
                  <a:schemeClr val="bg2">
                    <a:lumMod val="75000"/>
                  </a:schemeClr>
                </a:solidFill>
              </a:rPr>
              <a:t>On that star, time runs 0.3 percent slower than on Earth.</a:t>
            </a:r>
          </a:p>
          <a:p>
            <a:pPr marL="285750" indent="-285750">
              <a:buFont typeface="Arial" panose="020B0604020202020204" pitchFamily="34" charset="0"/>
              <a:buChar char="•"/>
            </a:pPr>
            <a:r>
              <a:rPr lang="en-GB" sz="2400" dirty="0">
                <a:solidFill>
                  <a:schemeClr val="bg2">
                    <a:lumMod val="75000"/>
                  </a:schemeClr>
                </a:solidFill>
              </a:rPr>
              <a:t>But even if </a:t>
            </a:r>
            <a:r>
              <a:rPr lang="en-GB" sz="2400" dirty="0" err="1">
                <a:solidFill>
                  <a:schemeClr val="bg2">
                    <a:lumMod val="75000"/>
                  </a:schemeClr>
                </a:solidFill>
              </a:rPr>
              <a:t>if</a:t>
            </a:r>
            <a:r>
              <a:rPr lang="en-GB" sz="2400" dirty="0">
                <a:solidFill>
                  <a:schemeClr val="bg2">
                    <a:lumMod val="75000"/>
                  </a:schemeClr>
                </a:solidFill>
              </a:rPr>
              <a:t> you travelled on that fastest star to the nearest sun to our sun, it would still take 50 years.</a:t>
            </a:r>
          </a:p>
          <a:p>
            <a:pPr marL="285750" indent="-285750">
              <a:buFont typeface="Arial" panose="020B0604020202020204" pitchFamily="34" charset="0"/>
              <a:buChar char="•"/>
            </a:pPr>
            <a:r>
              <a:rPr lang="en-GB" sz="2400" dirty="0">
                <a:solidFill>
                  <a:schemeClr val="bg2">
                    <a:lumMod val="75000"/>
                  </a:schemeClr>
                </a:solidFill>
              </a:rPr>
              <a:t>The fastest spaceship we have ever built travels at around 50.000 kilometres per hour. It would take 75,000 years to reach that nearest sun.</a:t>
            </a:r>
          </a:p>
          <a:p>
            <a:pPr marL="285750" indent="-285750">
              <a:buFont typeface="Arial" panose="020B0604020202020204" pitchFamily="34" charset="0"/>
              <a:buChar char="•"/>
            </a:pPr>
            <a:r>
              <a:rPr lang="en-GB" sz="2400" dirty="0">
                <a:solidFill>
                  <a:schemeClr val="bg2">
                    <a:lumMod val="75000"/>
                  </a:schemeClr>
                </a:solidFill>
              </a:rPr>
              <a:t>The problem is that our space travel today is based on the idea of a rocket.</a:t>
            </a:r>
          </a:p>
          <a:p>
            <a:pPr marL="285750" indent="-285750">
              <a:buFont typeface="Arial" panose="020B0604020202020204" pitchFamily="34" charset="0"/>
              <a:buChar char="•"/>
            </a:pPr>
            <a:r>
              <a:rPr lang="en-GB" sz="2400" dirty="0">
                <a:solidFill>
                  <a:schemeClr val="bg2">
                    <a:lumMod val="75000"/>
                  </a:schemeClr>
                </a:solidFill>
              </a:rPr>
              <a:t>The first rocket was invented in China around 900 AD</a:t>
            </a:r>
          </a:p>
          <a:p>
            <a:pPr marL="285750" indent="-285750">
              <a:buFont typeface="Arial" panose="020B0604020202020204" pitchFamily="34" charset="0"/>
              <a:buChar char="•"/>
            </a:pPr>
            <a:r>
              <a:rPr lang="en-GB" sz="2400" dirty="0"/>
              <a:t>Once you’ve burnt all the fuel in a rocket, that’s as fast as you’re gong to go. It’s very primitive.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7777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80C0-6CAB-1D92-10A3-5D7C365F70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CBCFA9-7932-EB89-8CFA-D41D0EFA6EB4}"/>
              </a:ext>
            </a:extLst>
          </p:cNvPr>
          <p:cNvSpPr txBox="1"/>
          <p:nvPr/>
        </p:nvSpPr>
        <p:spPr>
          <a:xfrm>
            <a:off x="457201" y="1252331"/>
            <a:ext cx="11489634" cy="5047536"/>
          </a:xfrm>
          <a:prstGeom prst="rect">
            <a:avLst/>
          </a:prstGeom>
          <a:noFill/>
        </p:spPr>
        <p:txBody>
          <a:bodyPr wrap="square" rtlCol="0">
            <a:spAutoFit/>
          </a:bodyPr>
          <a:lstStyle/>
          <a:p>
            <a:r>
              <a:rPr lang="en-GB" sz="4400" b="1" dirty="0"/>
              <a:t>Any other ways to travel?</a:t>
            </a:r>
          </a:p>
          <a:p>
            <a:endParaRPr lang="en-GB" dirty="0"/>
          </a:p>
          <a:p>
            <a:pPr marL="285750" indent="-285750">
              <a:buFont typeface="Arial" panose="020B0604020202020204" pitchFamily="34" charset="0"/>
              <a:buChar char="•"/>
            </a:pPr>
            <a:r>
              <a:rPr lang="en-GB" sz="3200" dirty="0"/>
              <a:t>Spaceships using solar wind will travel as fast as rockets through space, but they can only travel around the solar system. (Sun powered)</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Similar technology but propelling ship from ground-based lasers is also promising.</a:t>
            </a:r>
          </a:p>
          <a:p>
            <a:pPr marL="285750" indent="-285750">
              <a:buFont typeface="Arial" panose="020B0604020202020204" pitchFamily="34" charset="0"/>
              <a:buChar char="•"/>
            </a:pPr>
            <a:endParaRPr lang="en-GB" sz="3200" dirty="0"/>
          </a:p>
          <a:p>
            <a:endParaRPr lang="en-GB" dirty="0"/>
          </a:p>
          <a:p>
            <a:endParaRPr lang="en-GB" dirty="0"/>
          </a:p>
        </p:txBody>
      </p:sp>
    </p:spTree>
    <p:extLst>
      <p:ext uri="{BB962C8B-B14F-4D97-AF65-F5344CB8AC3E}">
        <p14:creationId xmlns:p14="http://schemas.microsoft.com/office/powerpoint/2010/main" val="486030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B58E6F28-DB52-5C09-509E-AFBCE50B7AEF}"/>
              </a:ext>
            </a:extLst>
          </p:cNvPr>
          <p:cNvPicPr>
            <a:picLocks noChangeAspect="1"/>
          </p:cNvPicPr>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094312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80B6B-3877-203F-FD23-8B7339DAD30C}"/>
              </a:ext>
            </a:extLst>
          </p:cNvPr>
          <p:cNvPicPr>
            <a:picLocks noChangeAspect="1"/>
          </p:cNvPicPr>
          <p:nvPr/>
        </p:nvPicPr>
        <p:blipFill>
          <a:blip r:embed="rId2"/>
          <a:stretch>
            <a:fillRect/>
          </a:stretch>
        </p:blipFill>
        <p:spPr>
          <a:xfrm>
            <a:off x="6322866" y="954156"/>
            <a:ext cx="5450033" cy="4752974"/>
          </a:xfrm>
          <a:prstGeom prst="rect">
            <a:avLst/>
          </a:prstGeom>
        </p:spPr>
      </p:pic>
      <p:sp>
        <p:nvSpPr>
          <p:cNvPr id="4" name="TextBox 3">
            <a:extLst>
              <a:ext uri="{FF2B5EF4-FFF2-40B4-BE49-F238E27FC236}">
                <a16:creationId xmlns:a16="http://schemas.microsoft.com/office/drawing/2014/main" id="{659024F9-50B6-3B29-D046-27DA31484180}"/>
              </a:ext>
            </a:extLst>
          </p:cNvPr>
          <p:cNvSpPr txBox="1"/>
          <p:nvPr/>
        </p:nvSpPr>
        <p:spPr>
          <a:xfrm>
            <a:off x="278296" y="288234"/>
            <a:ext cx="5450033" cy="600164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Nuclear pulse technology is theoretically possible – basically a series of small nuclear explosions providing a push to a rear shield. A ship like that could reach around 5% of the speed of light. But </a:t>
            </a:r>
            <a:r>
              <a:rPr lang="en-GB" sz="3200" dirty="0" err="1">
                <a:solidFill>
                  <a:prstClr val="black"/>
                </a:solidFill>
                <a:latin typeface="Aptos" panose="02110004020202020204"/>
              </a:rPr>
              <a:t>i</a:t>
            </a: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t would still take 80 years to get to the nearest sun and the chances of finding life there are remote.</a:t>
            </a:r>
          </a:p>
        </p:txBody>
      </p:sp>
    </p:spTree>
    <p:extLst>
      <p:ext uri="{BB962C8B-B14F-4D97-AF65-F5344CB8AC3E}">
        <p14:creationId xmlns:p14="http://schemas.microsoft.com/office/powerpoint/2010/main" val="146082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242AE-969E-3479-E60D-93377977E697}"/>
              </a:ext>
            </a:extLst>
          </p:cNvPr>
          <p:cNvSpPr txBox="1"/>
          <p:nvPr/>
        </p:nvSpPr>
        <p:spPr>
          <a:xfrm>
            <a:off x="725557" y="1546787"/>
            <a:ext cx="11111947" cy="35394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dirty="0">
              <a:solidFill>
                <a:prstClr val="black"/>
              </a:solidFill>
              <a:latin typeface="Aptos" panose="02110004020202020204"/>
            </a:endParaRPr>
          </a:p>
          <a:p>
            <a:pPr marR="0" lvl="0" algn="l" defTabSz="914400" rtl="0" eaLnBrk="1" fontAlgn="auto" latinLnBrk="0" hangingPunct="1">
              <a:lnSpc>
                <a:spcPct val="100000"/>
              </a:lnSpc>
              <a:spcBef>
                <a:spcPts val="0"/>
              </a:spcBef>
              <a:spcAft>
                <a:spcPts val="0"/>
              </a:spcAft>
              <a:buClrTx/>
              <a:buSzTx/>
              <a:tabLst/>
              <a:defRPr/>
            </a:pPr>
            <a:r>
              <a:rPr lang="en-GB" sz="4000" dirty="0">
                <a:solidFill>
                  <a:prstClr val="black"/>
                </a:solidFill>
                <a:latin typeface="Aptos" panose="02110004020202020204"/>
              </a:rPr>
              <a:t>But why not keep pushing, keep creating nuclear explosions, so the rocket went faster and faster, so that eventually it reached the speed of light (186,000 miles per second)?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6609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96632E-0D58-1F28-D63E-0D9492C64B3B}"/>
              </a:ext>
            </a:extLst>
          </p:cNvPr>
          <p:cNvSpPr txBox="1"/>
          <p:nvPr/>
        </p:nvSpPr>
        <p:spPr>
          <a:xfrm>
            <a:off x="406400" y="469900"/>
            <a:ext cx="5051421" cy="5707063"/>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3200" b="1" i="0" u="none" strike="noStrike" cap="none" spc="0" normalizeH="0" baseline="0" noProof="0" dirty="0">
                <a:ln>
                  <a:noFill/>
                </a:ln>
                <a:effectLst/>
                <a:uLnTx/>
                <a:uFillTx/>
              </a:rPr>
              <a:t>So</a:t>
            </a:r>
            <a:r>
              <a:rPr lang="en-US" sz="3200" b="1" dirty="0"/>
              <a:t>, suppose we travelled at the speed of light?</a:t>
            </a:r>
            <a:endParaRPr kumimoji="0" lang="en-US" sz="3200" b="1"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Einstein proved that if you could travel at the speed of light, time – for you – would stop. In sum, you’d arrive at your destination the moment you started.</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Perfect for space travel. We could travel across the universe in an instant of time.</a:t>
            </a: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pic>
        <p:nvPicPr>
          <p:cNvPr id="4" name="Picture 3">
            <a:extLst>
              <a:ext uri="{FF2B5EF4-FFF2-40B4-BE49-F238E27FC236}">
                <a16:creationId xmlns:a16="http://schemas.microsoft.com/office/drawing/2014/main" id="{374D061C-2794-4D83-97B0-4088C87A5147}"/>
              </a:ext>
            </a:extLst>
          </p:cNvPr>
          <p:cNvPicPr>
            <a:picLocks noChangeAspect="1"/>
          </p:cNvPicPr>
          <p:nvPr/>
        </p:nvPicPr>
        <p:blipFill>
          <a:blip r:embed="rId2"/>
          <a:srcRect l="30515" r="13188"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38719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495B4-2A2C-CEA3-F9A4-9087420844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36D25D-789A-6355-6C49-94E2F9264F33}"/>
              </a:ext>
            </a:extLst>
          </p:cNvPr>
          <p:cNvSpPr txBox="1"/>
          <p:nvPr/>
        </p:nvSpPr>
        <p:spPr>
          <a:xfrm>
            <a:off x="536713" y="288235"/>
            <a:ext cx="6626087"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Aptos" panose="02110004020202020204"/>
                <a:ea typeface="+mn-ea"/>
                <a:cs typeface="+mn-cs"/>
              </a:rPr>
              <a:t>So what happens if we get to light speed?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Aptos" panose="02110004020202020204"/>
              </a:rPr>
              <a:t>O</a:t>
            </a: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ne small problem. To propel any object with a mass (e.g. us) at light speed, you need an infinite amount of energy. It’s a physical law of the universe. The only possibility to travel great distances is perhaps through massive distortions in space like wormholes, or possibly black holes. (Good luck with that!)</a:t>
            </a:r>
          </a:p>
        </p:txBody>
      </p:sp>
      <p:pic>
        <p:nvPicPr>
          <p:cNvPr id="2" name="Picture 1">
            <a:extLst>
              <a:ext uri="{FF2B5EF4-FFF2-40B4-BE49-F238E27FC236}">
                <a16:creationId xmlns:a16="http://schemas.microsoft.com/office/drawing/2014/main" id="{05B310B4-B2BE-0DCD-E9F4-CE738E5A4164}"/>
              </a:ext>
            </a:extLst>
          </p:cNvPr>
          <p:cNvPicPr>
            <a:picLocks noChangeAspect="1"/>
          </p:cNvPicPr>
          <p:nvPr/>
        </p:nvPicPr>
        <p:blipFill>
          <a:blip r:embed="rId2"/>
          <a:stretch>
            <a:fillRect/>
          </a:stretch>
        </p:blipFill>
        <p:spPr>
          <a:xfrm>
            <a:off x="6755909" y="1473200"/>
            <a:ext cx="4899377" cy="4686300"/>
          </a:xfrm>
          <a:prstGeom prst="rect">
            <a:avLst/>
          </a:prstGeom>
        </p:spPr>
      </p:pic>
    </p:spTree>
    <p:extLst>
      <p:ext uri="{BB962C8B-B14F-4D97-AF65-F5344CB8AC3E}">
        <p14:creationId xmlns:p14="http://schemas.microsoft.com/office/powerpoint/2010/main" val="3103761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9EE37-5C0D-AFC0-E5EC-F27348B00CB7}"/>
              </a:ext>
            </a:extLst>
          </p:cNvPr>
          <p:cNvSpPr txBox="1"/>
          <p:nvPr/>
        </p:nvSpPr>
        <p:spPr>
          <a:xfrm>
            <a:off x="377687" y="337930"/>
            <a:ext cx="11519452" cy="6524863"/>
          </a:xfrm>
          <a:prstGeom prst="rect">
            <a:avLst/>
          </a:prstGeom>
          <a:noFill/>
        </p:spPr>
        <p:txBody>
          <a:bodyPr wrap="square" rtlCol="0">
            <a:spAutoFit/>
          </a:bodyPr>
          <a:lstStyle/>
          <a:p>
            <a:pPr algn="ctr"/>
            <a:r>
              <a:rPr lang="en-GB" sz="2400" b="1" dirty="0"/>
              <a:t>Elon Musk’s ‘Plan B’</a:t>
            </a:r>
          </a:p>
          <a:p>
            <a:endParaRPr lang="en-GB" sz="2000" b="1" dirty="0"/>
          </a:p>
          <a:p>
            <a:r>
              <a:rPr lang="en-GB" sz="2000" b="1" dirty="0"/>
              <a:t>The Core Premise:</a:t>
            </a:r>
            <a:r>
              <a:rPr lang="en-GB" sz="2000" dirty="0"/>
              <a:t> Earth faces existential risks that could end human civilization, so we need a backup location to ensure species survival. </a:t>
            </a:r>
            <a:r>
              <a:rPr lang="en-GB" sz="2000" dirty="0" err="1"/>
              <a:t>E.g</a:t>
            </a:r>
            <a:r>
              <a:rPr lang="en-GB" sz="2000" dirty="0"/>
              <a:t>: asteroid impacts, nuclear war, climate change, pandemics.</a:t>
            </a:r>
          </a:p>
          <a:p>
            <a:endParaRPr lang="en-GB" sz="2000" b="1" dirty="0"/>
          </a:p>
          <a:p>
            <a:pPr>
              <a:buNone/>
            </a:pPr>
            <a:r>
              <a:rPr lang="en-GB" sz="2000" b="1" dirty="0"/>
              <a:t>Why Mars Specifically:</a:t>
            </a:r>
          </a:p>
          <a:p>
            <a:pPr>
              <a:buNone/>
            </a:pPr>
            <a:endParaRPr lang="en-GB" sz="2000" dirty="0"/>
          </a:p>
          <a:p>
            <a:pPr marL="285750" indent="-285750">
              <a:buFont typeface="Arial" panose="020B0604020202020204" pitchFamily="34" charset="0"/>
              <a:buChar char="•"/>
            </a:pPr>
            <a:r>
              <a:rPr lang="en-GB" sz="2000" b="1" dirty="0"/>
              <a:t>Proximity</a:t>
            </a:r>
            <a:r>
              <a:rPr lang="en-GB" sz="2000" dirty="0"/>
              <a:t> - closest potentially habitable planet</a:t>
            </a:r>
          </a:p>
          <a:p>
            <a:pPr marL="285750" indent="-285750">
              <a:buFont typeface="Arial" panose="020B0604020202020204" pitchFamily="34" charset="0"/>
              <a:buChar char="•"/>
            </a:pPr>
            <a:r>
              <a:rPr lang="en-GB" sz="2000" b="1" dirty="0"/>
              <a:t>Day length</a:t>
            </a:r>
            <a:r>
              <a:rPr lang="en-GB" sz="2000" dirty="0"/>
              <a:t> - 24.6 hours, similar to Earth</a:t>
            </a:r>
          </a:p>
          <a:p>
            <a:pPr marL="285750" indent="-285750">
              <a:buFont typeface="Arial" panose="020B0604020202020204" pitchFamily="34" charset="0"/>
              <a:buChar char="•"/>
            </a:pPr>
            <a:r>
              <a:rPr lang="en-GB" sz="2000" b="1" dirty="0"/>
              <a:t>Seasons</a:t>
            </a:r>
            <a:r>
              <a:rPr lang="en-GB" sz="2000" dirty="0"/>
              <a:t> - has tilted axis like Earth</a:t>
            </a:r>
          </a:p>
          <a:p>
            <a:pPr marL="285750" indent="-285750">
              <a:buFont typeface="Arial" panose="020B0604020202020204" pitchFamily="34" charset="0"/>
              <a:buChar char="•"/>
            </a:pPr>
            <a:r>
              <a:rPr lang="en-GB" sz="2000" b="1" dirty="0"/>
              <a:t>Water resources</a:t>
            </a:r>
            <a:r>
              <a:rPr lang="en-GB" sz="2000" dirty="0"/>
              <a:t> - polar ice caps and subsurface water</a:t>
            </a:r>
          </a:p>
          <a:p>
            <a:pPr marL="285750" indent="-285750">
              <a:buFont typeface="Arial" panose="020B0604020202020204" pitchFamily="34" charset="0"/>
              <a:buChar char="•"/>
            </a:pPr>
            <a:r>
              <a:rPr lang="en-GB" sz="2000" b="1" dirty="0"/>
              <a:t>Atmosphere</a:t>
            </a:r>
            <a:r>
              <a:rPr lang="en-GB" sz="2000" dirty="0"/>
              <a:t> - thin but contains CO2 (useful for fuel production)</a:t>
            </a:r>
          </a:p>
          <a:p>
            <a:pPr marL="285750" indent="-285750">
              <a:buFont typeface="Arial" panose="020B0604020202020204" pitchFamily="34" charset="0"/>
              <a:buChar char="•"/>
            </a:pPr>
            <a:r>
              <a:rPr lang="en-GB" sz="2000" b="1" dirty="0"/>
              <a:t>Gravity</a:t>
            </a:r>
            <a:r>
              <a:rPr lang="en-GB" sz="2000" dirty="0"/>
              <a:t> - 38% of Earth's (potentially manageable long-term)</a:t>
            </a:r>
          </a:p>
          <a:p>
            <a:endParaRPr lang="en-GB" sz="2000" dirty="0"/>
          </a:p>
          <a:p>
            <a:r>
              <a:rPr lang="en-GB" sz="2000" b="1" dirty="0"/>
              <a:t>The Strategic Logic:</a:t>
            </a:r>
          </a:p>
          <a:p>
            <a:endParaRPr lang="en-GB" sz="2000" dirty="0"/>
          </a:p>
          <a:p>
            <a:pPr marL="285750" indent="-285750">
              <a:buFont typeface="Arial" panose="020B0604020202020204" pitchFamily="34" charset="0"/>
              <a:buChar char="•"/>
            </a:pPr>
            <a:r>
              <a:rPr lang="en-GB" sz="2000" b="1" dirty="0"/>
              <a:t>Redundancy principle</a:t>
            </a:r>
            <a:r>
              <a:rPr lang="en-GB" sz="2000" dirty="0"/>
              <a:t> - Don't put all eggs in one basket</a:t>
            </a:r>
          </a:p>
          <a:p>
            <a:pPr marL="285750" indent="-285750">
              <a:buFont typeface="Arial" panose="020B0604020202020204" pitchFamily="34" charset="0"/>
              <a:buChar char="•"/>
            </a:pPr>
            <a:r>
              <a:rPr lang="en-GB" sz="2000" b="1" dirty="0"/>
              <a:t>Self-sufficiency requirement</a:t>
            </a:r>
            <a:r>
              <a:rPr lang="en-GB" sz="2000" dirty="0"/>
              <a:t> - Mars colony must eventually survive without Earth</a:t>
            </a:r>
          </a:p>
          <a:p>
            <a:pPr marL="285750" indent="-285750">
              <a:buFont typeface="Arial" panose="020B0604020202020204" pitchFamily="34" charset="0"/>
              <a:buChar char="•"/>
            </a:pPr>
            <a:r>
              <a:rPr lang="en-GB" sz="2000" b="1" dirty="0"/>
              <a:t>Technology forcing function</a:t>
            </a:r>
            <a:r>
              <a:rPr lang="en-GB" sz="2000" dirty="0"/>
              <a:t> - Mars colonization drives innovation that benefits Earth</a:t>
            </a:r>
          </a:p>
          <a:p>
            <a:pPr marL="285750" indent="-285750">
              <a:buFont typeface="Arial" panose="020B0604020202020204" pitchFamily="34" charset="0"/>
              <a:buChar char="•"/>
            </a:pPr>
            <a:r>
              <a:rPr lang="en-GB" sz="2000" b="1" dirty="0"/>
              <a:t>Timescale urgency</a:t>
            </a:r>
            <a:r>
              <a:rPr lang="en-GB" sz="2000" dirty="0"/>
              <a:t> - Establish colony while Earth civilization is advanced enough to support it</a:t>
            </a:r>
          </a:p>
          <a:p>
            <a:endParaRPr lang="en-GB" dirty="0"/>
          </a:p>
        </p:txBody>
      </p:sp>
    </p:spTree>
    <p:extLst>
      <p:ext uri="{BB962C8B-B14F-4D97-AF65-F5344CB8AC3E}">
        <p14:creationId xmlns:p14="http://schemas.microsoft.com/office/powerpoint/2010/main" val="5133796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5B6CE578-AFC0-69DB-2754-6350C298DF86}"/>
              </a:ext>
            </a:extLst>
          </p:cNvPr>
          <p:cNvGraphicFramePr/>
          <p:nvPr>
            <p:extLst>
              <p:ext uri="{D42A27DB-BD31-4B8C-83A1-F6EECF244321}">
                <p14:modId xmlns:p14="http://schemas.microsoft.com/office/powerpoint/2010/main" val="2287483216"/>
              </p:ext>
            </p:extLst>
          </p:nvPr>
        </p:nvGraphicFramePr>
        <p:xfrm>
          <a:off x="515178" y="238540"/>
          <a:ext cx="11302448" cy="618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349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93E0E1-7BB3-97CF-A9BE-9320D241BC4F}"/>
              </a:ext>
            </a:extLst>
          </p:cNvPr>
          <p:cNvSpPr txBox="1"/>
          <p:nvPr/>
        </p:nvSpPr>
        <p:spPr>
          <a:xfrm>
            <a:off x="278296" y="208722"/>
            <a:ext cx="11748052" cy="6555641"/>
          </a:xfrm>
          <a:prstGeom prst="rect">
            <a:avLst/>
          </a:prstGeom>
          <a:noFill/>
        </p:spPr>
        <p:txBody>
          <a:bodyPr wrap="square" rtlCol="0">
            <a:spAutoFit/>
          </a:bodyPr>
          <a:lstStyle/>
          <a:p>
            <a:r>
              <a:rPr lang="en-GB" sz="4400" dirty="0"/>
              <a:t>Question:</a:t>
            </a:r>
          </a:p>
          <a:p>
            <a:endParaRPr lang="en-GB" sz="4400" dirty="0"/>
          </a:p>
          <a:p>
            <a:r>
              <a:rPr lang="en-GB" sz="3600" dirty="0"/>
              <a:t>1. What do you think are the problems – moral and psychological – for and against Musk’s ‘Plan B’?</a:t>
            </a:r>
          </a:p>
          <a:p>
            <a:endParaRPr lang="en-GB" sz="3600" dirty="0"/>
          </a:p>
          <a:p>
            <a:r>
              <a:rPr lang="en-GB" sz="3600" dirty="0"/>
              <a:t>2. Knowing what you now know, for what reasons should we:</a:t>
            </a:r>
          </a:p>
          <a:p>
            <a:endParaRPr lang="en-GB" sz="3600" dirty="0"/>
          </a:p>
          <a:p>
            <a:pPr marL="285750" indent="-285750">
              <a:buFont typeface="Arial" panose="020B0604020202020204" pitchFamily="34" charset="0"/>
              <a:buChar char="•"/>
            </a:pPr>
            <a:r>
              <a:rPr lang="en-GB" sz="3600" dirty="0"/>
              <a:t>Travel to other planets?</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Travel to other stars?</a:t>
            </a:r>
          </a:p>
        </p:txBody>
      </p:sp>
    </p:spTree>
    <p:extLst>
      <p:ext uri="{BB962C8B-B14F-4D97-AF65-F5344CB8AC3E}">
        <p14:creationId xmlns:p14="http://schemas.microsoft.com/office/powerpoint/2010/main" val="351942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0E80E-D319-A387-D2DF-A21A33FC14C1}"/>
              </a:ext>
            </a:extLst>
          </p:cNvPr>
          <p:cNvSpPr txBox="1"/>
          <p:nvPr/>
        </p:nvSpPr>
        <p:spPr>
          <a:xfrm>
            <a:off x="569843" y="408057"/>
            <a:ext cx="11052313" cy="2970044"/>
          </a:xfrm>
          <a:prstGeom prst="rect">
            <a:avLst/>
          </a:prstGeom>
          <a:noFill/>
        </p:spPr>
        <p:txBody>
          <a:bodyPr wrap="square" rtlCol="0">
            <a:spAutoFit/>
          </a:bodyPr>
          <a:lstStyle/>
          <a:p>
            <a:r>
              <a:rPr lang="en-GB" sz="3200" b="1" dirty="0"/>
              <a:t>Abiogenesis: the Science of Life Formation – Big Problems</a:t>
            </a:r>
          </a:p>
          <a:p>
            <a:endParaRPr lang="en-GB" sz="2000" dirty="0"/>
          </a:p>
          <a:p>
            <a:pPr marL="457200" indent="-457200">
              <a:buFont typeface="Arial" panose="020B0604020202020204" pitchFamily="34" charset="0"/>
              <a:buChar char="•"/>
            </a:pPr>
            <a:r>
              <a:rPr lang="en-GB" sz="3200" dirty="0"/>
              <a:t>We can track life back a long way through the science of ‘neo-genetics’ but not even close to its earliest form.</a:t>
            </a:r>
          </a:p>
          <a:p>
            <a:pPr marL="457200" indent="-457200">
              <a:buFont typeface="Arial" panose="020B0604020202020204" pitchFamily="34" charset="0"/>
              <a:buChar char="•"/>
            </a:pPr>
            <a:endParaRPr lang="en-GB" sz="3200" dirty="0"/>
          </a:p>
          <a:p>
            <a:pPr marL="342900" indent="-342900">
              <a:buAutoNum type="arabicPeriod"/>
            </a:pPr>
            <a:endParaRPr lang="en-GB" sz="2100" dirty="0"/>
          </a:p>
          <a:p>
            <a:pPr marL="342900" indent="-342900">
              <a:buAutoNum type="arabicPeriod"/>
            </a:pPr>
            <a:endParaRPr lang="en-GB" dirty="0"/>
          </a:p>
        </p:txBody>
      </p:sp>
    </p:spTree>
    <p:extLst>
      <p:ext uri="{BB962C8B-B14F-4D97-AF65-F5344CB8AC3E}">
        <p14:creationId xmlns:p14="http://schemas.microsoft.com/office/powerpoint/2010/main" val="262542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1F28-6030-F422-4EDF-2B12C67E6D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687701-DE6C-5CDE-D999-AB68FF82E9E9}"/>
              </a:ext>
            </a:extLst>
          </p:cNvPr>
          <p:cNvSpPr txBox="1"/>
          <p:nvPr/>
        </p:nvSpPr>
        <p:spPr>
          <a:xfrm>
            <a:off x="569843" y="408057"/>
            <a:ext cx="11052313" cy="5432256"/>
          </a:xfrm>
          <a:prstGeom prst="rect">
            <a:avLst/>
          </a:prstGeom>
          <a:noFill/>
        </p:spPr>
        <p:txBody>
          <a:bodyPr wrap="square" rtlCol="0">
            <a:spAutoFit/>
          </a:bodyPr>
          <a:lstStyle/>
          <a:p>
            <a:r>
              <a:rPr lang="en-GB" sz="3200" b="1" dirty="0"/>
              <a:t>Abiogenesis: the Science of Life Formation – Big Problems</a:t>
            </a:r>
          </a:p>
          <a:p>
            <a:endParaRPr lang="en-GB" sz="2000" dirty="0"/>
          </a:p>
          <a:p>
            <a:pPr marL="457200" indent="-457200">
              <a:buFont typeface="Arial" panose="020B0604020202020204" pitchFamily="34" charset="0"/>
              <a:buChar char="•"/>
            </a:pPr>
            <a:r>
              <a:rPr lang="en-GB" sz="3200" dirty="0">
                <a:solidFill>
                  <a:schemeClr val="bg1">
                    <a:lumMod val="50000"/>
                  </a:schemeClr>
                </a:solidFill>
              </a:rPr>
              <a:t>We can track life back a long way through the science of ‘neo-genetics’ but not even close to its earliest form</a:t>
            </a:r>
            <a:r>
              <a:rPr lang="en-GB" sz="3200" dirty="0"/>
              <a:t>.</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There are simple molecules which occur naturally on Earth which might be assembled to build complex reproducing molecules. ( Such as carbon dioxide, methane, formaldehyde, amino acids, sugars, fatty acids.)</a:t>
            </a:r>
          </a:p>
          <a:p>
            <a:pPr marL="457200" indent="-457200">
              <a:buFont typeface="Arial" panose="020B0604020202020204" pitchFamily="34" charset="0"/>
              <a:buChar char="•"/>
            </a:pPr>
            <a:endParaRPr lang="en-GB" sz="3200" dirty="0"/>
          </a:p>
          <a:p>
            <a:pPr marL="342900" indent="-342900">
              <a:buAutoNum type="arabicPeriod"/>
            </a:pPr>
            <a:endParaRPr lang="en-GB" sz="2100" dirty="0"/>
          </a:p>
          <a:p>
            <a:pPr marL="342900" indent="-342900">
              <a:buAutoNum type="arabicPeriod"/>
            </a:pPr>
            <a:endParaRPr lang="en-GB" dirty="0"/>
          </a:p>
        </p:txBody>
      </p:sp>
    </p:spTree>
    <p:extLst>
      <p:ext uri="{BB962C8B-B14F-4D97-AF65-F5344CB8AC3E}">
        <p14:creationId xmlns:p14="http://schemas.microsoft.com/office/powerpoint/2010/main" val="147003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A5A92-9160-2055-B939-37423D86F0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D55FBC-88A6-FDF6-B123-6F1C8475D7EC}"/>
              </a:ext>
            </a:extLst>
          </p:cNvPr>
          <p:cNvSpPr txBox="1"/>
          <p:nvPr/>
        </p:nvSpPr>
        <p:spPr>
          <a:xfrm>
            <a:off x="569843" y="408057"/>
            <a:ext cx="11052313" cy="6417141"/>
          </a:xfrm>
          <a:prstGeom prst="rect">
            <a:avLst/>
          </a:prstGeom>
          <a:noFill/>
        </p:spPr>
        <p:txBody>
          <a:bodyPr wrap="square" rtlCol="0">
            <a:spAutoFit/>
          </a:bodyPr>
          <a:lstStyle/>
          <a:p>
            <a:r>
              <a:rPr lang="en-GB" sz="3200" b="1" dirty="0"/>
              <a:t>Abiogenesis: the Science of Life Formation – Big Problems</a:t>
            </a:r>
          </a:p>
          <a:p>
            <a:endParaRPr lang="en-GB" sz="2000" dirty="0"/>
          </a:p>
          <a:p>
            <a:pPr marL="457200" indent="-457200">
              <a:buFont typeface="Arial" panose="020B0604020202020204" pitchFamily="34" charset="0"/>
              <a:buChar char="•"/>
            </a:pPr>
            <a:r>
              <a:rPr lang="en-GB" sz="3200" dirty="0">
                <a:solidFill>
                  <a:schemeClr val="bg1">
                    <a:lumMod val="50000"/>
                  </a:schemeClr>
                </a:solidFill>
              </a:rPr>
              <a:t>We can track life back a long way through the science of ‘neo-genetics’ but not even close to its earliest form.</a:t>
            </a:r>
          </a:p>
          <a:p>
            <a:pPr marL="457200" indent="-457200">
              <a:buFont typeface="Arial" panose="020B0604020202020204" pitchFamily="34" charset="0"/>
              <a:buChar char="•"/>
            </a:pPr>
            <a:endParaRPr lang="en-GB" sz="3200" dirty="0">
              <a:solidFill>
                <a:schemeClr val="bg1">
                  <a:lumMod val="50000"/>
                </a:schemeClr>
              </a:solidFill>
            </a:endParaRPr>
          </a:p>
          <a:p>
            <a:pPr marL="457200" indent="-457200">
              <a:buFont typeface="Arial" panose="020B0604020202020204" pitchFamily="34" charset="0"/>
              <a:buChar char="•"/>
            </a:pPr>
            <a:r>
              <a:rPr lang="en-GB" sz="3200" dirty="0">
                <a:solidFill>
                  <a:schemeClr val="bg1">
                    <a:lumMod val="50000"/>
                  </a:schemeClr>
                </a:solidFill>
              </a:rPr>
              <a:t>There are simple molecules we find forming naturally on Earth which might be assembled to build complex reproducing molecules. ( Such as carbon dioxide, methane, formaldehyde, amino acids, sugars, fatty acids.)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So how did these molecules come to form reproducing structures?</a:t>
            </a:r>
          </a:p>
          <a:p>
            <a:pPr marL="342900" indent="-342900">
              <a:buAutoNum type="arabicPeriod"/>
            </a:pPr>
            <a:endParaRPr lang="en-GB" sz="2100" dirty="0"/>
          </a:p>
          <a:p>
            <a:pPr marL="342900" indent="-342900">
              <a:buAutoNum type="arabicPeriod"/>
            </a:pPr>
            <a:endParaRPr lang="en-GB" dirty="0"/>
          </a:p>
        </p:txBody>
      </p:sp>
    </p:spTree>
    <p:extLst>
      <p:ext uri="{BB962C8B-B14F-4D97-AF65-F5344CB8AC3E}">
        <p14:creationId xmlns:p14="http://schemas.microsoft.com/office/powerpoint/2010/main" val="2713293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45209</TotalTime>
  <Words>4972</Words>
  <Application>Microsoft Office PowerPoint</Application>
  <PresentationFormat>Widescreen</PresentationFormat>
  <Paragraphs>477</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Aptos</vt:lpstr>
      <vt:lpstr>Aptos Display</vt:lpstr>
      <vt:lpstr>Arial</vt:lpstr>
      <vt:lpstr>Calibri</vt:lpstr>
      <vt:lpstr>Gautami</vt:lpstr>
      <vt:lpstr>Google Sans</vt:lpstr>
      <vt:lpstr>Office Theme</vt:lpstr>
      <vt:lpstr>Life, the Universe…  EVERYTHING!</vt:lpstr>
      <vt:lpstr>Life, the Universe…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Thorneycroft</dc:creator>
  <cp:lastModifiedBy>Stephen Thorneycroft</cp:lastModifiedBy>
  <cp:revision>14</cp:revision>
  <dcterms:created xsi:type="dcterms:W3CDTF">2025-09-19T07:50:26Z</dcterms:created>
  <dcterms:modified xsi:type="dcterms:W3CDTF">2025-10-25T10:51:57Z</dcterms:modified>
</cp:coreProperties>
</file>