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86" r:id="rId5"/>
    <p:sldId id="285" r:id="rId6"/>
    <p:sldId id="258" r:id="rId7"/>
    <p:sldId id="260" r:id="rId8"/>
    <p:sldId id="262" r:id="rId9"/>
    <p:sldId id="259" r:id="rId10"/>
    <p:sldId id="261" r:id="rId11"/>
    <p:sldId id="264" r:id="rId12"/>
    <p:sldId id="266" r:id="rId13"/>
    <p:sldId id="277" r:id="rId14"/>
    <p:sldId id="276" r:id="rId15"/>
    <p:sldId id="263" r:id="rId16"/>
    <p:sldId id="265" r:id="rId17"/>
    <p:sldId id="269" r:id="rId18"/>
    <p:sldId id="270" r:id="rId19"/>
    <p:sldId id="271" r:id="rId20"/>
    <p:sldId id="274" r:id="rId21"/>
    <p:sldId id="272" r:id="rId22"/>
    <p:sldId id="278" r:id="rId23"/>
    <p:sldId id="275" r:id="rId24"/>
    <p:sldId id="280" r:id="rId25"/>
    <p:sldId id="279" r:id="rId26"/>
    <p:sldId id="273" r:id="rId27"/>
    <p:sldId id="281"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0" d="100"/>
          <a:sy n="100" d="100"/>
        </p:scale>
        <p:origin x="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Thorneycroft" userId="e6cb902cb5b7f9f8" providerId="LiveId" clId="{52BAB192-32BE-4F04-ABD3-C5D0CB2E374E}"/>
    <pc:docChg chg="custSel addSld modSld">
      <pc:chgData name="Stephen Thorneycroft" userId="e6cb902cb5b7f9f8" providerId="LiveId" clId="{52BAB192-32BE-4F04-ABD3-C5D0CB2E374E}" dt="2026-02-02T15:56:37.932" v="766" actId="20577"/>
      <pc:docMkLst>
        <pc:docMk/>
      </pc:docMkLst>
      <pc:sldChg chg="modSp mod">
        <pc:chgData name="Stephen Thorneycroft" userId="e6cb902cb5b7f9f8" providerId="LiveId" clId="{52BAB192-32BE-4F04-ABD3-C5D0CB2E374E}" dt="2026-02-02T15:44:18.484" v="307" actId="20577"/>
        <pc:sldMkLst>
          <pc:docMk/>
          <pc:sldMk cId="2540858761" sldId="258"/>
        </pc:sldMkLst>
        <pc:spChg chg="mod">
          <ac:chgData name="Stephen Thorneycroft" userId="e6cb902cb5b7f9f8" providerId="LiveId" clId="{52BAB192-32BE-4F04-ABD3-C5D0CB2E374E}" dt="2026-02-02T15:44:18.484" v="307" actId="20577"/>
          <ac:spMkLst>
            <pc:docMk/>
            <pc:sldMk cId="2540858761" sldId="258"/>
            <ac:spMk id="4" creationId="{B9EC13D9-9139-EB68-0351-11C4CBD104BE}"/>
          </ac:spMkLst>
        </pc:spChg>
      </pc:sldChg>
      <pc:sldChg chg="modSp mod">
        <pc:chgData name="Stephen Thorneycroft" userId="e6cb902cb5b7f9f8" providerId="LiveId" clId="{52BAB192-32BE-4F04-ABD3-C5D0CB2E374E}" dt="2026-02-02T15:41:45.039" v="210" actId="113"/>
        <pc:sldMkLst>
          <pc:docMk/>
          <pc:sldMk cId="3289474635" sldId="268"/>
        </pc:sldMkLst>
        <pc:spChg chg="mod">
          <ac:chgData name="Stephen Thorneycroft" userId="e6cb902cb5b7f9f8" providerId="LiveId" clId="{52BAB192-32BE-4F04-ABD3-C5D0CB2E374E}" dt="2026-02-02T15:41:45.039" v="210" actId="113"/>
          <ac:spMkLst>
            <pc:docMk/>
            <pc:sldMk cId="3289474635" sldId="268"/>
            <ac:spMk id="4" creationId="{7B5B5891-0608-2CFF-F480-FBFC8A43E2E7}"/>
          </ac:spMkLst>
        </pc:spChg>
      </pc:sldChg>
      <pc:sldChg chg="modSp mod">
        <pc:chgData name="Stephen Thorneycroft" userId="e6cb902cb5b7f9f8" providerId="LiveId" clId="{52BAB192-32BE-4F04-ABD3-C5D0CB2E374E}" dt="2026-01-21T13:51:24.654" v="23" actId="20577"/>
        <pc:sldMkLst>
          <pc:docMk/>
          <pc:sldMk cId="4241232950" sldId="269"/>
        </pc:sldMkLst>
      </pc:sldChg>
      <pc:sldChg chg="modSp mod">
        <pc:chgData name="Stephen Thorneycroft" userId="e6cb902cb5b7f9f8" providerId="LiveId" clId="{52BAB192-32BE-4F04-ABD3-C5D0CB2E374E}" dt="2026-01-26T09:27:55.024" v="155" actId="20577"/>
        <pc:sldMkLst>
          <pc:docMk/>
          <pc:sldMk cId="254594196" sldId="284"/>
        </pc:sldMkLst>
        <pc:spChg chg="mod">
          <ac:chgData name="Stephen Thorneycroft" userId="e6cb902cb5b7f9f8" providerId="LiveId" clId="{52BAB192-32BE-4F04-ABD3-C5D0CB2E374E}" dt="2026-01-26T09:27:55.024" v="155" actId="20577"/>
          <ac:spMkLst>
            <pc:docMk/>
            <pc:sldMk cId="254594196" sldId="284"/>
            <ac:spMk id="3" creationId="{5A21837C-6ED9-5C5E-FD9E-18067FE1D96E}"/>
          </ac:spMkLst>
        </pc:spChg>
      </pc:sldChg>
      <pc:sldChg chg="modSp add mod">
        <pc:chgData name="Stephen Thorneycroft" userId="e6cb902cb5b7f9f8" providerId="LiveId" clId="{52BAB192-32BE-4F04-ABD3-C5D0CB2E374E}" dt="2026-02-02T15:52:37.978" v="636" actId="20577"/>
        <pc:sldMkLst>
          <pc:docMk/>
          <pc:sldMk cId="3810566266" sldId="285"/>
        </pc:sldMkLst>
        <pc:spChg chg="mod">
          <ac:chgData name="Stephen Thorneycroft" userId="e6cb902cb5b7f9f8" providerId="LiveId" clId="{52BAB192-32BE-4F04-ABD3-C5D0CB2E374E}" dt="2026-02-02T15:52:37.978" v="636" actId="20577"/>
          <ac:spMkLst>
            <pc:docMk/>
            <pc:sldMk cId="3810566266" sldId="285"/>
            <ac:spMk id="4" creationId="{0DA062FB-7F38-2BCD-FB58-AE8B38B590A6}"/>
          </ac:spMkLst>
        </pc:spChg>
      </pc:sldChg>
      <pc:sldChg chg="modSp add mod">
        <pc:chgData name="Stephen Thorneycroft" userId="e6cb902cb5b7f9f8" providerId="LiveId" clId="{52BAB192-32BE-4F04-ABD3-C5D0CB2E374E}" dt="2026-02-02T15:56:37.932" v="766" actId="20577"/>
        <pc:sldMkLst>
          <pc:docMk/>
          <pc:sldMk cId="3006037023" sldId="286"/>
        </pc:sldMkLst>
        <pc:spChg chg="mod">
          <ac:chgData name="Stephen Thorneycroft" userId="e6cb902cb5b7f9f8" providerId="LiveId" clId="{52BAB192-32BE-4F04-ABD3-C5D0CB2E374E}" dt="2026-02-02T15:56:37.932" v="766" actId="20577"/>
          <ac:spMkLst>
            <pc:docMk/>
            <pc:sldMk cId="3006037023" sldId="286"/>
            <ac:spMk id="4" creationId="{0C5564B3-1C5B-1B4D-CAEA-0081F0FAC348}"/>
          </ac:spMkLst>
        </pc:spChg>
      </pc:sldChg>
    </pc:docChg>
  </pc:docChgLst>
  <pc:docChgLst>
    <pc:chgData name="Stephen Thorneycroft" userId="e6cb902cb5b7f9f8" providerId="LiveId" clId="{5145860E-322A-468F-BE2B-686DBFF8CDD4}"/>
    <pc:docChg chg="undo custSel addSld delSld modSld sldOrd">
      <pc:chgData name="Stephen Thorneycroft" userId="e6cb902cb5b7f9f8" providerId="LiveId" clId="{5145860E-322A-468F-BE2B-686DBFF8CDD4}" dt="2025-12-23T10:39:14.910" v="131" actId="6549"/>
      <pc:docMkLst>
        <pc:docMk/>
      </pc:docMkLst>
      <pc:sldChg chg="modSp mod">
        <pc:chgData name="Stephen Thorneycroft" userId="e6cb902cb5b7f9f8" providerId="LiveId" clId="{5145860E-322A-468F-BE2B-686DBFF8CDD4}" dt="2025-12-13T09:39:43.348" v="123" actId="27636"/>
        <pc:sldMkLst>
          <pc:docMk/>
          <pc:sldMk cId="2540858761" sldId="258"/>
        </pc:sldMkLst>
      </pc:sldChg>
      <pc:sldChg chg="modSp mod">
        <pc:chgData name="Stephen Thorneycroft" userId="e6cb902cb5b7f9f8" providerId="LiveId" clId="{5145860E-322A-468F-BE2B-686DBFF8CDD4}" dt="2025-12-13T09:27:39.585" v="75" actId="20577"/>
        <pc:sldMkLst>
          <pc:docMk/>
          <pc:sldMk cId="3478644348" sldId="261"/>
        </pc:sldMkLst>
      </pc:sldChg>
      <pc:sldChg chg="modSp mod">
        <pc:chgData name="Stephen Thorneycroft" userId="e6cb902cb5b7f9f8" providerId="LiveId" clId="{5145860E-322A-468F-BE2B-686DBFF8CDD4}" dt="2025-12-13T09:40:57.516" v="129" actId="20577"/>
        <pc:sldMkLst>
          <pc:docMk/>
          <pc:sldMk cId="3726508076" sldId="262"/>
        </pc:sldMkLst>
      </pc:sldChg>
      <pc:sldChg chg="modSp mod">
        <pc:chgData name="Stephen Thorneycroft" userId="e6cb902cb5b7f9f8" providerId="LiveId" clId="{5145860E-322A-468F-BE2B-686DBFF8CDD4}" dt="2025-12-13T09:29:19.269" v="98" actId="20577"/>
        <pc:sldMkLst>
          <pc:docMk/>
          <pc:sldMk cId="2739797357" sldId="266"/>
        </pc:sldMkLst>
      </pc:sldChg>
      <pc:sldChg chg="del">
        <pc:chgData name="Stephen Thorneycroft" userId="e6cb902cb5b7f9f8" providerId="LiveId" clId="{5145860E-322A-468F-BE2B-686DBFF8CDD4}" dt="2025-12-23T10:38:36.252" v="130" actId="2696"/>
        <pc:sldMkLst>
          <pc:docMk/>
          <pc:sldMk cId="572504464" sldId="267"/>
        </pc:sldMkLst>
      </pc:sldChg>
      <pc:sldChg chg="modSp mod">
        <pc:chgData name="Stephen Thorneycroft" userId="e6cb902cb5b7f9f8" providerId="LiveId" clId="{5145860E-322A-468F-BE2B-686DBFF8CDD4}" dt="2025-12-23T10:39:14.910" v="131" actId="6549"/>
        <pc:sldMkLst>
          <pc:docMk/>
          <pc:sldMk cId="1367675081" sldId="272"/>
        </pc:sldMkLst>
      </pc:sldChg>
      <pc:sldChg chg="modSp del mod">
        <pc:chgData name="Stephen Thorneycroft" userId="e6cb902cb5b7f9f8" providerId="LiveId" clId="{5145860E-322A-468F-BE2B-686DBFF8CDD4}" dt="2025-12-13T09:38:46.718" v="119" actId="2696"/>
        <pc:sldMkLst>
          <pc:docMk/>
          <pc:sldMk cId="613701045" sldId="282"/>
        </pc:sldMkLst>
      </pc:sldChg>
      <pc:sldChg chg="add del">
        <pc:chgData name="Stephen Thorneycroft" userId="e6cb902cb5b7f9f8" providerId="LiveId" clId="{5145860E-322A-468F-BE2B-686DBFF8CDD4}" dt="2025-12-13T09:38:36.882" v="118" actId="2696"/>
        <pc:sldMkLst>
          <pc:docMk/>
          <pc:sldMk cId="562747179" sldId="283"/>
        </pc:sldMkLst>
      </pc:sldChg>
      <pc:sldChg chg="addSp modSp new mod ord">
        <pc:chgData name="Stephen Thorneycroft" userId="e6cb902cb5b7f9f8" providerId="LiveId" clId="{5145860E-322A-468F-BE2B-686DBFF8CDD4}" dt="2025-12-13T09:38:35.843" v="117" actId="20578"/>
        <pc:sldMkLst>
          <pc:docMk/>
          <pc:sldMk cId="254594196" sldId="284"/>
        </pc:sldMkLst>
      </pc:sldChg>
    </pc:docChg>
  </pc:docChgLst>
  <pc:docChgLst>
    <pc:chgData name="Stephen Thorneycroft" userId="e6cb902cb5b7f9f8" providerId="LiveId" clId="{CBC0B810-17B7-4746-89A7-01095383EC24}"/>
    <pc:docChg chg="undo custSel addSld delSld modSld sldOrd">
      <pc:chgData name="Stephen Thorneycroft" userId="e6cb902cb5b7f9f8" providerId="LiveId" clId="{CBC0B810-17B7-4746-89A7-01095383EC24}" dt="2025-10-23T13:16:15.032" v="8334" actId="20577"/>
      <pc:docMkLst>
        <pc:docMk/>
      </pc:docMkLst>
      <pc:sldChg chg="modSp mod">
        <pc:chgData name="Stephen Thorneycroft" userId="e6cb902cb5b7f9f8" providerId="LiveId" clId="{CBC0B810-17B7-4746-89A7-01095383EC24}" dt="2025-10-20T12:17:19.726" v="1853" actId="20577"/>
        <pc:sldMkLst>
          <pc:docMk/>
          <pc:sldMk cId="168550468" sldId="257"/>
        </pc:sldMkLst>
      </pc:sldChg>
      <pc:sldChg chg="modSp mod">
        <pc:chgData name="Stephen Thorneycroft" userId="e6cb902cb5b7f9f8" providerId="LiveId" clId="{CBC0B810-17B7-4746-89A7-01095383EC24}" dt="2025-10-20T11:03:36.903" v="888" actId="207"/>
        <pc:sldMkLst>
          <pc:docMk/>
          <pc:sldMk cId="2540858761" sldId="258"/>
        </pc:sldMkLst>
      </pc:sldChg>
      <pc:sldChg chg="modSp mod">
        <pc:chgData name="Stephen Thorneycroft" userId="e6cb902cb5b7f9f8" providerId="LiveId" clId="{CBC0B810-17B7-4746-89A7-01095383EC24}" dt="2025-10-20T11:04:19.328" v="891" actId="207"/>
        <pc:sldMkLst>
          <pc:docMk/>
          <pc:sldMk cId="572577055" sldId="259"/>
        </pc:sldMkLst>
      </pc:sldChg>
      <pc:sldChg chg="modSp mod ord">
        <pc:chgData name="Stephen Thorneycroft" userId="e6cb902cb5b7f9f8" providerId="LiveId" clId="{CBC0B810-17B7-4746-89A7-01095383EC24}" dt="2025-10-20T12:18:10.851" v="1868" actId="20577"/>
        <pc:sldMkLst>
          <pc:docMk/>
          <pc:sldMk cId="62112139" sldId="260"/>
        </pc:sldMkLst>
      </pc:sldChg>
      <pc:sldChg chg="modSp mod">
        <pc:chgData name="Stephen Thorneycroft" userId="e6cb902cb5b7f9f8" providerId="LiveId" clId="{CBC0B810-17B7-4746-89A7-01095383EC24}" dt="2025-10-23T13:16:15.032" v="8334" actId="20577"/>
        <pc:sldMkLst>
          <pc:docMk/>
          <pc:sldMk cId="3478644348" sldId="261"/>
        </pc:sldMkLst>
      </pc:sldChg>
      <pc:sldChg chg="modSp mod ord">
        <pc:chgData name="Stephen Thorneycroft" userId="e6cb902cb5b7f9f8" providerId="LiveId" clId="{CBC0B810-17B7-4746-89A7-01095383EC24}" dt="2025-10-20T12:18:48.104" v="1887" actId="20577"/>
        <pc:sldMkLst>
          <pc:docMk/>
          <pc:sldMk cId="3726508076" sldId="262"/>
        </pc:sldMkLst>
      </pc:sldChg>
      <pc:sldChg chg="modSp mod ord">
        <pc:chgData name="Stephen Thorneycroft" userId="e6cb902cb5b7f9f8" providerId="LiveId" clId="{CBC0B810-17B7-4746-89A7-01095383EC24}" dt="2025-10-20T11:05:18.184" v="896" actId="207"/>
        <pc:sldMkLst>
          <pc:docMk/>
          <pc:sldMk cId="2097763800" sldId="263"/>
        </pc:sldMkLst>
      </pc:sldChg>
      <pc:sldChg chg="modSp mod">
        <pc:chgData name="Stephen Thorneycroft" userId="e6cb902cb5b7f9f8" providerId="LiveId" clId="{CBC0B810-17B7-4746-89A7-01095383EC24}" dt="2025-10-20T11:04:42.462" v="893" actId="207"/>
        <pc:sldMkLst>
          <pc:docMk/>
          <pc:sldMk cId="1106563049" sldId="264"/>
        </pc:sldMkLst>
      </pc:sldChg>
      <pc:sldChg chg="modSp mod">
        <pc:chgData name="Stephen Thorneycroft" userId="e6cb902cb5b7f9f8" providerId="LiveId" clId="{CBC0B810-17B7-4746-89A7-01095383EC24}" dt="2025-10-20T11:05:33.250" v="897" actId="207"/>
        <pc:sldMkLst>
          <pc:docMk/>
          <pc:sldMk cId="3803818044" sldId="265"/>
        </pc:sldMkLst>
      </pc:sldChg>
      <pc:sldChg chg="modSp add del mod ord">
        <pc:chgData name="Stephen Thorneycroft" userId="e6cb902cb5b7f9f8" providerId="LiveId" clId="{CBC0B810-17B7-4746-89A7-01095383EC24}" dt="2025-10-22T16:12:59.698" v="3417" actId="20577"/>
        <pc:sldMkLst>
          <pc:docMk/>
          <pc:sldMk cId="2739797357" sldId="266"/>
        </pc:sldMkLst>
      </pc:sldChg>
      <pc:sldChg chg="addSp delSp modSp add mod">
        <pc:chgData name="Stephen Thorneycroft" userId="e6cb902cb5b7f9f8" providerId="LiveId" clId="{CBC0B810-17B7-4746-89A7-01095383EC24}" dt="2025-10-22T12:05:33.917" v="3219" actId="14100"/>
        <pc:sldMkLst>
          <pc:docMk/>
          <pc:sldMk cId="572504464" sldId="267"/>
        </pc:sldMkLst>
      </pc:sldChg>
      <pc:sldChg chg="modSp add mod ord">
        <pc:chgData name="Stephen Thorneycroft" userId="e6cb902cb5b7f9f8" providerId="LiveId" clId="{CBC0B810-17B7-4746-89A7-01095383EC24}" dt="2025-10-20T11:03:26.335" v="887" actId="207"/>
        <pc:sldMkLst>
          <pc:docMk/>
          <pc:sldMk cId="3289474635" sldId="268"/>
        </pc:sldMkLst>
      </pc:sldChg>
      <pc:sldChg chg="modSp add mod">
        <pc:chgData name="Stephen Thorneycroft" userId="e6cb902cb5b7f9f8" providerId="LiveId" clId="{CBC0B810-17B7-4746-89A7-01095383EC24}" dt="2025-10-23T08:25:45.927" v="3962" actId="20577"/>
        <pc:sldMkLst>
          <pc:docMk/>
          <pc:sldMk cId="4241232950" sldId="269"/>
        </pc:sldMkLst>
      </pc:sldChg>
      <pc:sldChg chg="addSp modSp new mod setBg">
        <pc:chgData name="Stephen Thorneycroft" userId="e6cb902cb5b7f9f8" providerId="LiveId" clId="{CBC0B810-17B7-4746-89A7-01095383EC24}" dt="2025-10-20T12:23:50.938" v="1931" actId="255"/>
        <pc:sldMkLst>
          <pc:docMk/>
          <pc:sldMk cId="549151356" sldId="270"/>
        </pc:sldMkLst>
      </pc:sldChg>
      <pc:sldChg chg="modSp add mod">
        <pc:chgData name="Stephen Thorneycroft" userId="e6cb902cb5b7f9f8" providerId="LiveId" clId="{CBC0B810-17B7-4746-89A7-01095383EC24}" dt="2025-10-22T11:09:43.683" v="2555" actId="20577"/>
        <pc:sldMkLst>
          <pc:docMk/>
          <pc:sldMk cId="1117818385" sldId="271"/>
        </pc:sldMkLst>
      </pc:sldChg>
      <pc:sldChg chg="addSp modSp add mod">
        <pc:chgData name="Stephen Thorneycroft" userId="e6cb902cb5b7f9f8" providerId="LiveId" clId="{CBC0B810-17B7-4746-89A7-01095383EC24}" dt="2025-10-22T16:08:57.042" v="3399" actId="14100"/>
        <pc:sldMkLst>
          <pc:docMk/>
          <pc:sldMk cId="1367675081" sldId="272"/>
        </pc:sldMkLst>
      </pc:sldChg>
      <pc:sldChg chg="addSp delSp modSp add mod ord">
        <pc:chgData name="Stephen Thorneycroft" userId="e6cb902cb5b7f9f8" providerId="LiveId" clId="{CBC0B810-17B7-4746-89A7-01095383EC24}" dt="2025-10-23T09:51:55.548" v="6281" actId="20577"/>
        <pc:sldMkLst>
          <pc:docMk/>
          <pc:sldMk cId="805269091" sldId="273"/>
        </pc:sldMkLst>
      </pc:sldChg>
      <pc:sldChg chg="addSp modSp add mod ord">
        <pc:chgData name="Stephen Thorneycroft" userId="e6cb902cb5b7f9f8" providerId="LiveId" clId="{CBC0B810-17B7-4746-89A7-01095383EC24}" dt="2025-10-21T08:29:33.118" v="2478" actId="20577"/>
        <pc:sldMkLst>
          <pc:docMk/>
          <pc:sldMk cId="3577938431" sldId="274"/>
        </pc:sldMkLst>
      </pc:sldChg>
      <pc:sldChg chg="addSp modSp add mod ord">
        <pc:chgData name="Stephen Thorneycroft" userId="e6cb902cb5b7f9f8" providerId="LiveId" clId="{CBC0B810-17B7-4746-89A7-01095383EC24}" dt="2025-10-22T16:02:40.229" v="3344"/>
        <pc:sldMkLst>
          <pc:docMk/>
          <pc:sldMk cId="1608824473" sldId="275"/>
        </pc:sldMkLst>
      </pc:sldChg>
      <pc:sldChg chg="add">
        <pc:chgData name="Stephen Thorneycroft" userId="e6cb902cb5b7f9f8" providerId="LiveId" clId="{CBC0B810-17B7-4746-89A7-01095383EC24}" dt="2025-10-22T11:15:23.465" v="2726" actId="2890"/>
        <pc:sldMkLst>
          <pc:docMk/>
          <pc:sldMk cId="774724035" sldId="276"/>
        </pc:sldMkLst>
      </pc:sldChg>
      <pc:sldChg chg="delSp modSp add del mod">
        <pc:chgData name="Stephen Thorneycroft" userId="e6cb902cb5b7f9f8" providerId="LiveId" clId="{CBC0B810-17B7-4746-89A7-01095383EC24}" dt="2025-10-22T11:15:16.041" v="2725" actId="2696"/>
        <pc:sldMkLst>
          <pc:docMk/>
          <pc:sldMk cId="1616669226" sldId="276"/>
        </pc:sldMkLst>
      </pc:sldChg>
      <pc:sldChg chg="new del ord">
        <pc:chgData name="Stephen Thorneycroft" userId="e6cb902cb5b7f9f8" providerId="LiveId" clId="{CBC0B810-17B7-4746-89A7-01095383EC24}" dt="2025-10-21T08:28:43.969" v="2458" actId="2696"/>
        <pc:sldMkLst>
          <pc:docMk/>
          <pc:sldMk cId="2361872831" sldId="276"/>
        </pc:sldMkLst>
      </pc:sldChg>
      <pc:sldChg chg="modSp add mod ord">
        <pc:chgData name="Stephen Thorneycroft" userId="e6cb902cb5b7f9f8" providerId="LiveId" clId="{CBC0B810-17B7-4746-89A7-01095383EC24}" dt="2025-10-22T15:54:29.994" v="3245" actId="255"/>
        <pc:sldMkLst>
          <pc:docMk/>
          <pc:sldMk cId="2782816310" sldId="277"/>
        </pc:sldMkLst>
      </pc:sldChg>
      <pc:sldChg chg="add del">
        <pc:chgData name="Stephen Thorneycroft" userId="e6cb902cb5b7f9f8" providerId="LiveId" clId="{CBC0B810-17B7-4746-89A7-01095383EC24}" dt="2025-10-22T12:03:12.794" v="3188" actId="2696"/>
        <pc:sldMkLst>
          <pc:docMk/>
          <pc:sldMk cId="3536075940" sldId="277"/>
        </pc:sldMkLst>
      </pc:sldChg>
      <pc:sldChg chg="addSp delSp modSp add mod ord">
        <pc:chgData name="Stephen Thorneycroft" userId="e6cb902cb5b7f9f8" providerId="LiveId" clId="{CBC0B810-17B7-4746-89A7-01095383EC24}" dt="2025-10-22T16:29:13.312" v="3906" actId="20577"/>
        <pc:sldMkLst>
          <pc:docMk/>
          <pc:sldMk cId="2994439569" sldId="278"/>
        </pc:sldMkLst>
      </pc:sldChg>
      <pc:sldChg chg="addSp delSp modSp add mod">
        <pc:chgData name="Stephen Thorneycroft" userId="e6cb902cb5b7f9f8" providerId="LiveId" clId="{CBC0B810-17B7-4746-89A7-01095383EC24}" dt="2025-10-23T09:05:57.336" v="4739" actId="20577"/>
        <pc:sldMkLst>
          <pc:docMk/>
          <pc:sldMk cId="1916493526" sldId="279"/>
        </pc:sldMkLst>
      </pc:sldChg>
      <pc:sldChg chg="addSp delSp modSp add mod ord">
        <pc:chgData name="Stephen Thorneycroft" userId="e6cb902cb5b7f9f8" providerId="LiveId" clId="{CBC0B810-17B7-4746-89A7-01095383EC24}" dt="2025-10-23T09:20:40.831" v="5083" actId="5793"/>
        <pc:sldMkLst>
          <pc:docMk/>
          <pc:sldMk cId="2273275135" sldId="280"/>
        </pc:sldMkLst>
      </pc:sldChg>
      <pc:sldChg chg="addSp delSp modSp add mod">
        <pc:chgData name="Stephen Thorneycroft" userId="e6cb902cb5b7f9f8" providerId="LiveId" clId="{CBC0B810-17B7-4746-89A7-01095383EC24}" dt="2025-10-23T12:59:59.635" v="7742" actId="20577"/>
        <pc:sldMkLst>
          <pc:docMk/>
          <pc:sldMk cId="1010817189" sldId="281"/>
        </pc:sldMkLst>
      </pc:sldChg>
      <pc:sldChg chg="modSp add mod">
        <pc:chgData name="Stephen Thorneycroft" userId="e6cb902cb5b7f9f8" providerId="LiveId" clId="{CBC0B810-17B7-4746-89A7-01095383EC24}" dt="2025-10-23T12:56:47.955" v="7471" actId="20577"/>
        <pc:sldMkLst>
          <pc:docMk/>
          <pc:sldMk cId="613701045" sldId="282"/>
        </pc:sldMkLst>
      </pc:sldChg>
      <pc:sldChg chg="modSp add mod">
        <pc:chgData name="Stephen Thorneycroft" userId="e6cb902cb5b7f9f8" providerId="LiveId" clId="{CBC0B810-17B7-4746-89A7-01095383EC24}" dt="2025-10-23T13:14:25.126" v="8299" actId="20577"/>
        <pc:sldMkLst>
          <pc:docMk/>
          <pc:sldMk cId="562747179" sldId="283"/>
        </pc:sldMkLst>
      </pc:sldChg>
    </pc:docChg>
  </pc:docChgLst>
  <pc:docChgLst>
    <pc:chgData name="Stephen Thorneycroft" userId="e6cb902cb5b7f9f8" providerId="LiveId" clId="{F9A074C9-441F-435A-8438-CAF0663D6619}"/>
    <pc:docChg chg="modSld">
      <pc:chgData name="Stephen Thorneycroft" userId="e6cb902cb5b7f9f8" providerId="LiveId" clId="{F9A074C9-441F-435A-8438-CAF0663D6619}" dt="2026-02-25T13:09:27.684" v="11" actId="20577"/>
      <pc:docMkLst>
        <pc:docMk/>
      </pc:docMkLst>
      <pc:sldChg chg="modSp mod">
        <pc:chgData name="Stephen Thorneycroft" userId="e6cb902cb5b7f9f8" providerId="LiveId" clId="{F9A074C9-441F-435A-8438-CAF0663D6619}" dt="2026-02-25T13:09:27.684" v="11" actId="20577"/>
        <pc:sldMkLst>
          <pc:docMk/>
          <pc:sldMk cId="4241232950" sldId="269"/>
        </pc:sldMkLst>
        <pc:spChg chg="mod">
          <ac:chgData name="Stephen Thorneycroft" userId="e6cb902cb5b7f9f8" providerId="LiveId" clId="{F9A074C9-441F-435A-8438-CAF0663D6619}" dt="2026-02-25T13:09:27.684" v="11" actId="20577"/>
          <ac:spMkLst>
            <pc:docMk/>
            <pc:sldMk cId="4241232950" sldId="269"/>
            <ac:spMk id="4" creationId="{3CE53A1D-C78C-81B1-71FC-0444E9DC786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48CD-07E6-D83E-15CE-2D0A89B250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D508255-CC96-8F92-F2C6-8F70223956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0F1DA1-0795-4B74-65B9-1B0794967030}"/>
              </a:ext>
            </a:extLst>
          </p:cNvPr>
          <p:cNvSpPr>
            <a:spLocks noGrp="1"/>
          </p:cNvSpPr>
          <p:nvPr>
            <p:ph type="dt" sz="half" idx="10"/>
          </p:nvPr>
        </p:nvSpPr>
        <p:spPr/>
        <p:txBody>
          <a:bodyPr/>
          <a:lstStyle/>
          <a:p>
            <a:fld id="{8CD6669B-C5D0-4A24-87D7-C92A2C87F86C}" type="datetimeFigureOut">
              <a:rPr lang="en-GB" smtClean="0"/>
              <a:t>18/02/2026</a:t>
            </a:fld>
            <a:endParaRPr lang="en-GB"/>
          </a:p>
        </p:txBody>
      </p:sp>
      <p:sp>
        <p:nvSpPr>
          <p:cNvPr id="5" name="Footer Placeholder 4">
            <a:extLst>
              <a:ext uri="{FF2B5EF4-FFF2-40B4-BE49-F238E27FC236}">
                <a16:creationId xmlns:a16="http://schemas.microsoft.com/office/drawing/2014/main" id="{DAB4B61F-195A-5572-87F2-D56A2EA2F2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D1D199-93B1-77A7-28A0-BC585C7122FE}"/>
              </a:ext>
            </a:extLst>
          </p:cNvPr>
          <p:cNvSpPr>
            <a:spLocks noGrp="1"/>
          </p:cNvSpPr>
          <p:nvPr>
            <p:ph type="sldNum" sz="quarter" idx="12"/>
          </p:nvPr>
        </p:nvSpPr>
        <p:spPr/>
        <p:txBody>
          <a:bodyPr/>
          <a:lstStyle/>
          <a:p>
            <a:fld id="{D4AA4B40-FECD-4C52-B821-C1ADA1294F7F}" type="slidenum">
              <a:rPr lang="en-GB" smtClean="0"/>
              <a:t>‹#›</a:t>
            </a:fld>
            <a:endParaRPr lang="en-GB"/>
          </a:p>
        </p:txBody>
      </p:sp>
    </p:spTree>
    <p:extLst>
      <p:ext uri="{BB962C8B-B14F-4D97-AF65-F5344CB8AC3E}">
        <p14:creationId xmlns:p14="http://schemas.microsoft.com/office/powerpoint/2010/main" val="2402887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A6AF0-D012-1812-EB7B-2EAA91276B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357B0E-E312-887E-77DB-8807FA6A33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62FDB8-7285-1F9C-CBC0-79A1D1AEE629}"/>
              </a:ext>
            </a:extLst>
          </p:cNvPr>
          <p:cNvSpPr>
            <a:spLocks noGrp="1"/>
          </p:cNvSpPr>
          <p:nvPr>
            <p:ph type="dt" sz="half" idx="10"/>
          </p:nvPr>
        </p:nvSpPr>
        <p:spPr/>
        <p:txBody>
          <a:bodyPr/>
          <a:lstStyle/>
          <a:p>
            <a:fld id="{8CD6669B-C5D0-4A24-87D7-C92A2C87F86C}" type="datetimeFigureOut">
              <a:rPr lang="en-GB" smtClean="0"/>
              <a:t>18/02/2026</a:t>
            </a:fld>
            <a:endParaRPr lang="en-GB"/>
          </a:p>
        </p:txBody>
      </p:sp>
      <p:sp>
        <p:nvSpPr>
          <p:cNvPr id="5" name="Footer Placeholder 4">
            <a:extLst>
              <a:ext uri="{FF2B5EF4-FFF2-40B4-BE49-F238E27FC236}">
                <a16:creationId xmlns:a16="http://schemas.microsoft.com/office/drawing/2014/main" id="{0752E7FE-48D3-4599-2CD2-9DA797D2DF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52AF3C-ABD4-E760-97A2-362970BFFDFB}"/>
              </a:ext>
            </a:extLst>
          </p:cNvPr>
          <p:cNvSpPr>
            <a:spLocks noGrp="1"/>
          </p:cNvSpPr>
          <p:nvPr>
            <p:ph type="sldNum" sz="quarter" idx="12"/>
          </p:nvPr>
        </p:nvSpPr>
        <p:spPr/>
        <p:txBody>
          <a:bodyPr/>
          <a:lstStyle/>
          <a:p>
            <a:fld id="{D4AA4B40-FECD-4C52-B821-C1ADA1294F7F}" type="slidenum">
              <a:rPr lang="en-GB" smtClean="0"/>
              <a:t>‹#›</a:t>
            </a:fld>
            <a:endParaRPr lang="en-GB"/>
          </a:p>
        </p:txBody>
      </p:sp>
    </p:spTree>
    <p:extLst>
      <p:ext uri="{BB962C8B-B14F-4D97-AF65-F5344CB8AC3E}">
        <p14:creationId xmlns:p14="http://schemas.microsoft.com/office/powerpoint/2010/main" val="1526115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861C2F-4F41-AC6B-AD7D-DC43BBDD88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1F6F3B-9C65-CE0F-250F-EB95472A33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61A826-3DC6-BC6E-C0D4-577668AF35F0}"/>
              </a:ext>
            </a:extLst>
          </p:cNvPr>
          <p:cNvSpPr>
            <a:spLocks noGrp="1"/>
          </p:cNvSpPr>
          <p:nvPr>
            <p:ph type="dt" sz="half" idx="10"/>
          </p:nvPr>
        </p:nvSpPr>
        <p:spPr/>
        <p:txBody>
          <a:bodyPr/>
          <a:lstStyle/>
          <a:p>
            <a:fld id="{8CD6669B-C5D0-4A24-87D7-C92A2C87F86C}" type="datetimeFigureOut">
              <a:rPr lang="en-GB" smtClean="0"/>
              <a:t>18/02/2026</a:t>
            </a:fld>
            <a:endParaRPr lang="en-GB"/>
          </a:p>
        </p:txBody>
      </p:sp>
      <p:sp>
        <p:nvSpPr>
          <p:cNvPr id="5" name="Footer Placeholder 4">
            <a:extLst>
              <a:ext uri="{FF2B5EF4-FFF2-40B4-BE49-F238E27FC236}">
                <a16:creationId xmlns:a16="http://schemas.microsoft.com/office/drawing/2014/main" id="{FE9D6647-63B8-F570-CB1C-502312E0B4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4B9068-4AEF-9E48-9ED6-E6F32DFD7493}"/>
              </a:ext>
            </a:extLst>
          </p:cNvPr>
          <p:cNvSpPr>
            <a:spLocks noGrp="1"/>
          </p:cNvSpPr>
          <p:nvPr>
            <p:ph type="sldNum" sz="quarter" idx="12"/>
          </p:nvPr>
        </p:nvSpPr>
        <p:spPr/>
        <p:txBody>
          <a:bodyPr/>
          <a:lstStyle/>
          <a:p>
            <a:fld id="{D4AA4B40-FECD-4C52-B821-C1ADA1294F7F}" type="slidenum">
              <a:rPr lang="en-GB" smtClean="0"/>
              <a:t>‹#›</a:t>
            </a:fld>
            <a:endParaRPr lang="en-GB"/>
          </a:p>
        </p:txBody>
      </p:sp>
    </p:spTree>
    <p:extLst>
      <p:ext uri="{BB962C8B-B14F-4D97-AF65-F5344CB8AC3E}">
        <p14:creationId xmlns:p14="http://schemas.microsoft.com/office/powerpoint/2010/main" val="3446066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974A8-F852-3390-BE11-BF434C683D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FA38D2-0838-1C75-6E9F-CE23E1F53D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47887C-AE69-673B-80ED-AD1E10377D42}"/>
              </a:ext>
            </a:extLst>
          </p:cNvPr>
          <p:cNvSpPr>
            <a:spLocks noGrp="1"/>
          </p:cNvSpPr>
          <p:nvPr>
            <p:ph type="dt" sz="half" idx="10"/>
          </p:nvPr>
        </p:nvSpPr>
        <p:spPr/>
        <p:txBody>
          <a:bodyPr/>
          <a:lstStyle/>
          <a:p>
            <a:fld id="{8CD6669B-C5D0-4A24-87D7-C92A2C87F86C}" type="datetimeFigureOut">
              <a:rPr lang="en-GB" smtClean="0"/>
              <a:t>18/02/2026</a:t>
            </a:fld>
            <a:endParaRPr lang="en-GB"/>
          </a:p>
        </p:txBody>
      </p:sp>
      <p:sp>
        <p:nvSpPr>
          <p:cNvPr id="5" name="Footer Placeholder 4">
            <a:extLst>
              <a:ext uri="{FF2B5EF4-FFF2-40B4-BE49-F238E27FC236}">
                <a16:creationId xmlns:a16="http://schemas.microsoft.com/office/drawing/2014/main" id="{379F819D-3B33-155D-8B78-AB2572E96C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92A4E-E55B-D78B-171C-B02653C8F16E}"/>
              </a:ext>
            </a:extLst>
          </p:cNvPr>
          <p:cNvSpPr>
            <a:spLocks noGrp="1"/>
          </p:cNvSpPr>
          <p:nvPr>
            <p:ph type="sldNum" sz="quarter" idx="12"/>
          </p:nvPr>
        </p:nvSpPr>
        <p:spPr/>
        <p:txBody>
          <a:bodyPr/>
          <a:lstStyle/>
          <a:p>
            <a:fld id="{D4AA4B40-FECD-4C52-B821-C1ADA1294F7F}" type="slidenum">
              <a:rPr lang="en-GB" smtClean="0"/>
              <a:t>‹#›</a:t>
            </a:fld>
            <a:endParaRPr lang="en-GB"/>
          </a:p>
        </p:txBody>
      </p:sp>
    </p:spTree>
    <p:extLst>
      <p:ext uri="{BB962C8B-B14F-4D97-AF65-F5344CB8AC3E}">
        <p14:creationId xmlns:p14="http://schemas.microsoft.com/office/powerpoint/2010/main" val="107125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53C1F-A752-5CE1-F35F-284737DE76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4EB0C23-75A1-ACFD-4CDE-91330BC35E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E0FC9B-6CF4-61AB-40A4-D004B5560F9C}"/>
              </a:ext>
            </a:extLst>
          </p:cNvPr>
          <p:cNvSpPr>
            <a:spLocks noGrp="1"/>
          </p:cNvSpPr>
          <p:nvPr>
            <p:ph type="dt" sz="half" idx="10"/>
          </p:nvPr>
        </p:nvSpPr>
        <p:spPr/>
        <p:txBody>
          <a:bodyPr/>
          <a:lstStyle/>
          <a:p>
            <a:fld id="{8CD6669B-C5D0-4A24-87D7-C92A2C87F86C}" type="datetimeFigureOut">
              <a:rPr lang="en-GB" smtClean="0"/>
              <a:t>18/02/2026</a:t>
            </a:fld>
            <a:endParaRPr lang="en-GB"/>
          </a:p>
        </p:txBody>
      </p:sp>
      <p:sp>
        <p:nvSpPr>
          <p:cNvPr id="5" name="Footer Placeholder 4">
            <a:extLst>
              <a:ext uri="{FF2B5EF4-FFF2-40B4-BE49-F238E27FC236}">
                <a16:creationId xmlns:a16="http://schemas.microsoft.com/office/drawing/2014/main" id="{C88DDBEF-FCCE-94F9-19CC-0C517CADCD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B87D2C-A7AC-3933-B32B-84F60DD26481}"/>
              </a:ext>
            </a:extLst>
          </p:cNvPr>
          <p:cNvSpPr>
            <a:spLocks noGrp="1"/>
          </p:cNvSpPr>
          <p:nvPr>
            <p:ph type="sldNum" sz="quarter" idx="12"/>
          </p:nvPr>
        </p:nvSpPr>
        <p:spPr/>
        <p:txBody>
          <a:bodyPr/>
          <a:lstStyle/>
          <a:p>
            <a:fld id="{D4AA4B40-FECD-4C52-B821-C1ADA1294F7F}" type="slidenum">
              <a:rPr lang="en-GB" smtClean="0"/>
              <a:t>‹#›</a:t>
            </a:fld>
            <a:endParaRPr lang="en-GB"/>
          </a:p>
        </p:txBody>
      </p:sp>
    </p:spTree>
    <p:extLst>
      <p:ext uri="{BB962C8B-B14F-4D97-AF65-F5344CB8AC3E}">
        <p14:creationId xmlns:p14="http://schemas.microsoft.com/office/powerpoint/2010/main" val="335434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391CC-4D91-A0A3-1116-A46DD62C26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B0F7DA-4E47-0F61-2C31-01E76921A7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D496FA-92DC-F4E6-DA04-AA3BAD1FEF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BBB046-B953-8605-6B2D-3DA618286716}"/>
              </a:ext>
            </a:extLst>
          </p:cNvPr>
          <p:cNvSpPr>
            <a:spLocks noGrp="1"/>
          </p:cNvSpPr>
          <p:nvPr>
            <p:ph type="dt" sz="half" idx="10"/>
          </p:nvPr>
        </p:nvSpPr>
        <p:spPr/>
        <p:txBody>
          <a:bodyPr/>
          <a:lstStyle/>
          <a:p>
            <a:fld id="{8CD6669B-C5D0-4A24-87D7-C92A2C87F86C}" type="datetimeFigureOut">
              <a:rPr lang="en-GB" smtClean="0"/>
              <a:t>18/02/2026</a:t>
            </a:fld>
            <a:endParaRPr lang="en-GB"/>
          </a:p>
        </p:txBody>
      </p:sp>
      <p:sp>
        <p:nvSpPr>
          <p:cNvPr id="6" name="Footer Placeholder 5">
            <a:extLst>
              <a:ext uri="{FF2B5EF4-FFF2-40B4-BE49-F238E27FC236}">
                <a16:creationId xmlns:a16="http://schemas.microsoft.com/office/drawing/2014/main" id="{148793F7-7ACB-F778-8DD2-B878696F3C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58E0BF-7A14-8C68-FEEA-6DE2F3638264}"/>
              </a:ext>
            </a:extLst>
          </p:cNvPr>
          <p:cNvSpPr>
            <a:spLocks noGrp="1"/>
          </p:cNvSpPr>
          <p:nvPr>
            <p:ph type="sldNum" sz="quarter" idx="12"/>
          </p:nvPr>
        </p:nvSpPr>
        <p:spPr/>
        <p:txBody>
          <a:bodyPr/>
          <a:lstStyle/>
          <a:p>
            <a:fld id="{D4AA4B40-FECD-4C52-B821-C1ADA1294F7F}" type="slidenum">
              <a:rPr lang="en-GB" smtClean="0"/>
              <a:t>‹#›</a:t>
            </a:fld>
            <a:endParaRPr lang="en-GB"/>
          </a:p>
        </p:txBody>
      </p:sp>
    </p:spTree>
    <p:extLst>
      <p:ext uri="{BB962C8B-B14F-4D97-AF65-F5344CB8AC3E}">
        <p14:creationId xmlns:p14="http://schemas.microsoft.com/office/powerpoint/2010/main" val="3878825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D2F5A-F032-08CD-AE27-4A5AAAF6F5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381EE9-5F7D-98E3-D995-2088D8EB78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5250B4-E4D4-0E89-AAE2-9CAC544592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1059388-A362-F4AC-E4B8-F686546AFC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25B20D-E627-612D-EF42-13FBB13AD6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4AA9FC2-2E56-D990-18B7-DCABF8FEAF15}"/>
              </a:ext>
            </a:extLst>
          </p:cNvPr>
          <p:cNvSpPr>
            <a:spLocks noGrp="1"/>
          </p:cNvSpPr>
          <p:nvPr>
            <p:ph type="dt" sz="half" idx="10"/>
          </p:nvPr>
        </p:nvSpPr>
        <p:spPr/>
        <p:txBody>
          <a:bodyPr/>
          <a:lstStyle/>
          <a:p>
            <a:fld id="{8CD6669B-C5D0-4A24-87D7-C92A2C87F86C}" type="datetimeFigureOut">
              <a:rPr lang="en-GB" smtClean="0"/>
              <a:t>18/02/2026</a:t>
            </a:fld>
            <a:endParaRPr lang="en-GB"/>
          </a:p>
        </p:txBody>
      </p:sp>
      <p:sp>
        <p:nvSpPr>
          <p:cNvPr id="8" name="Footer Placeholder 7">
            <a:extLst>
              <a:ext uri="{FF2B5EF4-FFF2-40B4-BE49-F238E27FC236}">
                <a16:creationId xmlns:a16="http://schemas.microsoft.com/office/drawing/2014/main" id="{E6868CCF-01BE-F34F-B20A-6D8DDC34B8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A7DA07-AF97-D990-E856-17BBF93AA5C0}"/>
              </a:ext>
            </a:extLst>
          </p:cNvPr>
          <p:cNvSpPr>
            <a:spLocks noGrp="1"/>
          </p:cNvSpPr>
          <p:nvPr>
            <p:ph type="sldNum" sz="quarter" idx="12"/>
          </p:nvPr>
        </p:nvSpPr>
        <p:spPr/>
        <p:txBody>
          <a:bodyPr/>
          <a:lstStyle/>
          <a:p>
            <a:fld id="{D4AA4B40-FECD-4C52-B821-C1ADA1294F7F}" type="slidenum">
              <a:rPr lang="en-GB" smtClean="0"/>
              <a:t>‹#›</a:t>
            </a:fld>
            <a:endParaRPr lang="en-GB"/>
          </a:p>
        </p:txBody>
      </p:sp>
    </p:spTree>
    <p:extLst>
      <p:ext uri="{BB962C8B-B14F-4D97-AF65-F5344CB8AC3E}">
        <p14:creationId xmlns:p14="http://schemas.microsoft.com/office/powerpoint/2010/main" val="108707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A7E29-0521-9940-391E-C9EFF7CE62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6A0D6F-8EBB-0CBD-D7EC-7B3DA36766B8}"/>
              </a:ext>
            </a:extLst>
          </p:cNvPr>
          <p:cNvSpPr>
            <a:spLocks noGrp="1"/>
          </p:cNvSpPr>
          <p:nvPr>
            <p:ph type="dt" sz="half" idx="10"/>
          </p:nvPr>
        </p:nvSpPr>
        <p:spPr/>
        <p:txBody>
          <a:bodyPr/>
          <a:lstStyle/>
          <a:p>
            <a:fld id="{8CD6669B-C5D0-4A24-87D7-C92A2C87F86C}" type="datetimeFigureOut">
              <a:rPr lang="en-GB" smtClean="0"/>
              <a:t>18/02/2026</a:t>
            </a:fld>
            <a:endParaRPr lang="en-GB"/>
          </a:p>
        </p:txBody>
      </p:sp>
      <p:sp>
        <p:nvSpPr>
          <p:cNvPr id="4" name="Footer Placeholder 3">
            <a:extLst>
              <a:ext uri="{FF2B5EF4-FFF2-40B4-BE49-F238E27FC236}">
                <a16:creationId xmlns:a16="http://schemas.microsoft.com/office/drawing/2014/main" id="{16154274-1665-6776-DA50-9F1384DFE55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9BB8BAD-0EC2-2C5A-F2E8-59F5832EA01E}"/>
              </a:ext>
            </a:extLst>
          </p:cNvPr>
          <p:cNvSpPr>
            <a:spLocks noGrp="1"/>
          </p:cNvSpPr>
          <p:nvPr>
            <p:ph type="sldNum" sz="quarter" idx="12"/>
          </p:nvPr>
        </p:nvSpPr>
        <p:spPr/>
        <p:txBody>
          <a:bodyPr/>
          <a:lstStyle/>
          <a:p>
            <a:fld id="{D4AA4B40-FECD-4C52-B821-C1ADA1294F7F}" type="slidenum">
              <a:rPr lang="en-GB" smtClean="0"/>
              <a:t>‹#›</a:t>
            </a:fld>
            <a:endParaRPr lang="en-GB"/>
          </a:p>
        </p:txBody>
      </p:sp>
    </p:spTree>
    <p:extLst>
      <p:ext uri="{BB962C8B-B14F-4D97-AF65-F5344CB8AC3E}">
        <p14:creationId xmlns:p14="http://schemas.microsoft.com/office/powerpoint/2010/main" val="914554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98EC57-FE33-F590-C86C-A6F32E8CE791}"/>
              </a:ext>
            </a:extLst>
          </p:cNvPr>
          <p:cNvSpPr>
            <a:spLocks noGrp="1"/>
          </p:cNvSpPr>
          <p:nvPr>
            <p:ph type="dt" sz="half" idx="10"/>
          </p:nvPr>
        </p:nvSpPr>
        <p:spPr/>
        <p:txBody>
          <a:bodyPr/>
          <a:lstStyle/>
          <a:p>
            <a:fld id="{8CD6669B-C5D0-4A24-87D7-C92A2C87F86C}" type="datetimeFigureOut">
              <a:rPr lang="en-GB" smtClean="0"/>
              <a:t>18/02/2026</a:t>
            </a:fld>
            <a:endParaRPr lang="en-GB"/>
          </a:p>
        </p:txBody>
      </p:sp>
      <p:sp>
        <p:nvSpPr>
          <p:cNvPr id="3" name="Footer Placeholder 2">
            <a:extLst>
              <a:ext uri="{FF2B5EF4-FFF2-40B4-BE49-F238E27FC236}">
                <a16:creationId xmlns:a16="http://schemas.microsoft.com/office/drawing/2014/main" id="{ACB53606-A257-307F-9315-AA31B1DADD7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79EFF52-2263-E50D-1570-8C9C2D4249B3}"/>
              </a:ext>
            </a:extLst>
          </p:cNvPr>
          <p:cNvSpPr>
            <a:spLocks noGrp="1"/>
          </p:cNvSpPr>
          <p:nvPr>
            <p:ph type="sldNum" sz="quarter" idx="12"/>
          </p:nvPr>
        </p:nvSpPr>
        <p:spPr/>
        <p:txBody>
          <a:bodyPr/>
          <a:lstStyle/>
          <a:p>
            <a:fld id="{D4AA4B40-FECD-4C52-B821-C1ADA1294F7F}" type="slidenum">
              <a:rPr lang="en-GB" smtClean="0"/>
              <a:t>‹#›</a:t>
            </a:fld>
            <a:endParaRPr lang="en-GB"/>
          </a:p>
        </p:txBody>
      </p:sp>
    </p:spTree>
    <p:extLst>
      <p:ext uri="{BB962C8B-B14F-4D97-AF65-F5344CB8AC3E}">
        <p14:creationId xmlns:p14="http://schemas.microsoft.com/office/powerpoint/2010/main" val="299698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7283E-A583-9BB0-1118-6FE035D841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4A01E3-5A94-EBB6-C7AE-1E81D881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7784F6B-D5DF-5A0F-D4F3-767F5D7F20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4AC390-34E5-C444-534A-489094D8D1F7}"/>
              </a:ext>
            </a:extLst>
          </p:cNvPr>
          <p:cNvSpPr>
            <a:spLocks noGrp="1"/>
          </p:cNvSpPr>
          <p:nvPr>
            <p:ph type="dt" sz="half" idx="10"/>
          </p:nvPr>
        </p:nvSpPr>
        <p:spPr/>
        <p:txBody>
          <a:bodyPr/>
          <a:lstStyle/>
          <a:p>
            <a:fld id="{8CD6669B-C5D0-4A24-87D7-C92A2C87F86C}" type="datetimeFigureOut">
              <a:rPr lang="en-GB" smtClean="0"/>
              <a:t>18/02/2026</a:t>
            </a:fld>
            <a:endParaRPr lang="en-GB"/>
          </a:p>
        </p:txBody>
      </p:sp>
      <p:sp>
        <p:nvSpPr>
          <p:cNvPr id="6" name="Footer Placeholder 5">
            <a:extLst>
              <a:ext uri="{FF2B5EF4-FFF2-40B4-BE49-F238E27FC236}">
                <a16:creationId xmlns:a16="http://schemas.microsoft.com/office/drawing/2014/main" id="{EF0258E4-BAE5-1D67-D0B4-D8F459881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3DB856-F0E4-6D6F-FEA3-9E4FBCBCC5CD}"/>
              </a:ext>
            </a:extLst>
          </p:cNvPr>
          <p:cNvSpPr>
            <a:spLocks noGrp="1"/>
          </p:cNvSpPr>
          <p:nvPr>
            <p:ph type="sldNum" sz="quarter" idx="12"/>
          </p:nvPr>
        </p:nvSpPr>
        <p:spPr/>
        <p:txBody>
          <a:bodyPr/>
          <a:lstStyle/>
          <a:p>
            <a:fld id="{D4AA4B40-FECD-4C52-B821-C1ADA1294F7F}" type="slidenum">
              <a:rPr lang="en-GB" smtClean="0"/>
              <a:t>‹#›</a:t>
            </a:fld>
            <a:endParaRPr lang="en-GB"/>
          </a:p>
        </p:txBody>
      </p:sp>
    </p:spTree>
    <p:extLst>
      <p:ext uri="{BB962C8B-B14F-4D97-AF65-F5344CB8AC3E}">
        <p14:creationId xmlns:p14="http://schemas.microsoft.com/office/powerpoint/2010/main" val="4285085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32155-B4F4-A9D8-EBFF-CF189D984F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0D49955-3218-EB4A-DD58-31423F728F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7BCC4AD-3C71-88FD-8003-B61BB22F6B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ADB48B-1D81-CB16-FFA7-5A98C3D0C9D7}"/>
              </a:ext>
            </a:extLst>
          </p:cNvPr>
          <p:cNvSpPr>
            <a:spLocks noGrp="1"/>
          </p:cNvSpPr>
          <p:nvPr>
            <p:ph type="dt" sz="half" idx="10"/>
          </p:nvPr>
        </p:nvSpPr>
        <p:spPr/>
        <p:txBody>
          <a:bodyPr/>
          <a:lstStyle/>
          <a:p>
            <a:fld id="{8CD6669B-C5D0-4A24-87D7-C92A2C87F86C}" type="datetimeFigureOut">
              <a:rPr lang="en-GB" smtClean="0"/>
              <a:t>18/02/2026</a:t>
            </a:fld>
            <a:endParaRPr lang="en-GB"/>
          </a:p>
        </p:txBody>
      </p:sp>
      <p:sp>
        <p:nvSpPr>
          <p:cNvPr id="6" name="Footer Placeholder 5">
            <a:extLst>
              <a:ext uri="{FF2B5EF4-FFF2-40B4-BE49-F238E27FC236}">
                <a16:creationId xmlns:a16="http://schemas.microsoft.com/office/drawing/2014/main" id="{6AD18A1C-C9E9-A138-67FF-35751C0A7A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B2CD46-CD4D-BA0F-4131-EC1A09286696}"/>
              </a:ext>
            </a:extLst>
          </p:cNvPr>
          <p:cNvSpPr>
            <a:spLocks noGrp="1"/>
          </p:cNvSpPr>
          <p:nvPr>
            <p:ph type="sldNum" sz="quarter" idx="12"/>
          </p:nvPr>
        </p:nvSpPr>
        <p:spPr/>
        <p:txBody>
          <a:bodyPr/>
          <a:lstStyle/>
          <a:p>
            <a:fld id="{D4AA4B40-FECD-4C52-B821-C1ADA1294F7F}" type="slidenum">
              <a:rPr lang="en-GB" smtClean="0"/>
              <a:t>‹#›</a:t>
            </a:fld>
            <a:endParaRPr lang="en-GB"/>
          </a:p>
        </p:txBody>
      </p:sp>
    </p:spTree>
    <p:extLst>
      <p:ext uri="{BB962C8B-B14F-4D97-AF65-F5344CB8AC3E}">
        <p14:creationId xmlns:p14="http://schemas.microsoft.com/office/powerpoint/2010/main" val="836778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46025B-8713-7A66-0BD4-20FCAB814A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1894BB-A5C8-5FAA-9FF1-D678416A11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446BA4-159A-E895-5701-255BA4103E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D6669B-C5D0-4A24-87D7-C92A2C87F86C}" type="datetimeFigureOut">
              <a:rPr lang="en-GB" smtClean="0"/>
              <a:t>18/02/2026</a:t>
            </a:fld>
            <a:endParaRPr lang="en-GB"/>
          </a:p>
        </p:txBody>
      </p:sp>
      <p:sp>
        <p:nvSpPr>
          <p:cNvPr id="5" name="Footer Placeholder 4">
            <a:extLst>
              <a:ext uri="{FF2B5EF4-FFF2-40B4-BE49-F238E27FC236}">
                <a16:creationId xmlns:a16="http://schemas.microsoft.com/office/drawing/2014/main" id="{378C0EB4-C237-7DF6-AB21-C9B84EDBD0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EBB9CCB-ADFE-A04D-2DB6-E428152E73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AA4B40-FECD-4C52-B821-C1ADA1294F7F}" type="slidenum">
              <a:rPr lang="en-GB" smtClean="0"/>
              <a:t>‹#›</a:t>
            </a:fld>
            <a:endParaRPr lang="en-GB"/>
          </a:p>
        </p:txBody>
      </p:sp>
    </p:spTree>
    <p:extLst>
      <p:ext uri="{BB962C8B-B14F-4D97-AF65-F5344CB8AC3E}">
        <p14:creationId xmlns:p14="http://schemas.microsoft.com/office/powerpoint/2010/main" val="414344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a:extLst>
              <a:ext uri="{FF2B5EF4-FFF2-40B4-BE49-F238E27FC236}">
                <a16:creationId xmlns:a16="http://schemas.microsoft.com/office/drawing/2014/main" id="{EBBD494D-17F9-9DE8-7CA6-09615301103C}"/>
              </a:ext>
            </a:extLst>
          </p:cNvPr>
          <p:cNvSpPr txBox="1"/>
          <p:nvPr/>
        </p:nvSpPr>
        <p:spPr>
          <a:xfrm>
            <a:off x="2470466" y="858209"/>
            <a:ext cx="7160357" cy="4164820"/>
          </a:xfrm>
          <a:prstGeom prst="rect">
            <a:avLst/>
          </a:prstGeom>
        </p:spPr>
        <p:txBody>
          <a:bodyPr vert="horz" lIns="91440" tIns="45720" rIns="91440" bIns="45720" rtlCol="0" anchor="t">
            <a:normAutofit fontScale="92500" lnSpcReduction="10000"/>
          </a:bodyPr>
          <a:lstStyle/>
          <a:p>
            <a:pPr algn="ctr">
              <a:lnSpc>
                <a:spcPct val="90000"/>
              </a:lnSpc>
              <a:spcBef>
                <a:spcPct val="0"/>
              </a:spcBef>
              <a:spcAft>
                <a:spcPts val="600"/>
              </a:spcAft>
            </a:pPr>
            <a:r>
              <a:rPr lang="en-US" sz="8000" kern="1200" dirty="0">
                <a:solidFill>
                  <a:srgbClr val="FFFFFF"/>
                </a:solidFill>
                <a:latin typeface="Broadway" panose="04040905080B02020502" pitchFamily="82" charset="0"/>
                <a:ea typeface="+mj-ea"/>
                <a:cs typeface="+mj-cs"/>
              </a:rPr>
              <a:t>EMOTION</a:t>
            </a:r>
          </a:p>
          <a:p>
            <a:pPr algn="ctr">
              <a:lnSpc>
                <a:spcPct val="90000"/>
              </a:lnSpc>
              <a:spcBef>
                <a:spcPct val="0"/>
              </a:spcBef>
              <a:spcAft>
                <a:spcPts val="600"/>
              </a:spcAft>
            </a:pPr>
            <a:endParaRPr lang="en-US" sz="8000" kern="1200" dirty="0">
              <a:solidFill>
                <a:srgbClr val="FFFFFF"/>
              </a:solidFill>
              <a:latin typeface="Broadway" panose="04040905080B02020502" pitchFamily="82" charset="0"/>
              <a:ea typeface="+mj-ea"/>
              <a:cs typeface="+mj-cs"/>
            </a:endParaRPr>
          </a:p>
          <a:p>
            <a:pPr algn="ctr">
              <a:lnSpc>
                <a:spcPct val="90000"/>
              </a:lnSpc>
              <a:spcBef>
                <a:spcPct val="0"/>
              </a:spcBef>
              <a:spcAft>
                <a:spcPts val="600"/>
              </a:spcAft>
            </a:pPr>
            <a:r>
              <a:rPr lang="en-US" sz="8000" kern="1200" dirty="0">
                <a:solidFill>
                  <a:srgbClr val="FFFFFF"/>
                </a:solidFill>
                <a:latin typeface="Broadway" panose="04040905080B02020502" pitchFamily="82" charset="0"/>
                <a:ea typeface="+mj-ea"/>
                <a:cs typeface="+mj-cs"/>
              </a:rPr>
              <a:t>Good or Bad for us?</a:t>
            </a:r>
          </a:p>
        </p:txBody>
      </p:sp>
      <p:sp>
        <p:nvSpPr>
          <p:cNvPr id="11"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3"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9"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1"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3"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774935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8CE447-3F5B-3F42-F35A-4E63C9A7312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4B5FC13-428A-16E4-6EFC-7A5ECA7E2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a:extLst>
              <a:ext uri="{FF2B5EF4-FFF2-40B4-BE49-F238E27FC236}">
                <a16:creationId xmlns:a16="http://schemas.microsoft.com/office/drawing/2014/main" id="{D0FFA071-7D7E-6FBB-9173-F9FEB55CDEDE}"/>
              </a:ext>
            </a:extLst>
          </p:cNvPr>
          <p:cNvSpPr txBox="1"/>
          <p:nvPr/>
        </p:nvSpPr>
        <p:spPr>
          <a:xfrm>
            <a:off x="1204038" y="400050"/>
            <a:ext cx="10626010" cy="6340445"/>
          </a:xfrm>
          <a:prstGeom prst="rect">
            <a:avLst/>
          </a:prstGeom>
        </p:spPr>
        <p:txBody>
          <a:bodyPr vert="horz" lIns="91440" tIns="45720" rIns="91440" bIns="45720" rtlCol="0" anchor="t">
            <a:normAutofit lnSpcReduction="10000"/>
          </a:bodyPr>
          <a:lstStyle/>
          <a:p>
            <a:pPr algn="ctr">
              <a:lnSpc>
                <a:spcPct val="90000"/>
              </a:lnSpc>
              <a:spcBef>
                <a:spcPct val="0"/>
              </a:spcBef>
              <a:spcAft>
                <a:spcPts val="600"/>
              </a:spcAft>
            </a:pPr>
            <a:r>
              <a:rPr lang="en-US" sz="4800" dirty="0">
                <a:solidFill>
                  <a:srgbClr val="92D050"/>
                </a:solidFill>
                <a:latin typeface="+mj-lt"/>
                <a:ea typeface="+mj-ea"/>
                <a:cs typeface="+mj-cs"/>
              </a:rPr>
              <a:t>What is emotion?</a:t>
            </a:r>
          </a:p>
          <a:p>
            <a:pPr algn="ctr">
              <a:lnSpc>
                <a:spcPct val="90000"/>
              </a:lnSpc>
              <a:spcBef>
                <a:spcPct val="0"/>
              </a:spcBef>
              <a:spcAft>
                <a:spcPts val="600"/>
              </a:spcAft>
            </a:pPr>
            <a:endParaRPr lang="en-US" sz="4800" dirty="0">
              <a:solidFill>
                <a:srgbClr val="FFFFFF"/>
              </a:solidFill>
              <a:latin typeface="+mj-lt"/>
              <a:ea typeface="+mj-ea"/>
              <a:cs typeface="+mj-cs"/>
            </a:endParaRPr>
          </a:p>
          <a:p>
            <a:pPr>
              <a:lnSpc>
                <a:spcPct val="90000"/>
              </a:lnSpc>
              <a:spcBef>
                <a:spcPct val="0"/>
              </a:spcBef>
              <a:spcAft>
                <a:spcPts val="600"/>
              </a:spcAft>
            </a:pPr>
            <a:r>
              <a:rPr lang="en-US" sz="4400" dirty="0">
                <a:solidFill>
                  <a:srgbClr val="FFFFFF"/>
                </a:solidFill>
                <a:latin typeface="+mj-lt"/>
                <a:ea typeface="+mj-ea"/>
                <a:cs typeface="+mj-cs"/>
              </a:rPr>
              <a:t>What a human needs for homeostasis:</a:t>
            </a:r>
            <a:endParaRPr lang="en-US" sz="4800" dirty="0">
              <a:solidFill>
                <a:srgbClr val="FFFFFF"/>
              </a:solidFill>
              <a:latin typeface="+mj-lt"/>
              <a:ea typeface="+mj-ea"/>
              <a:cs typeface="+mj-cs"/>
            </a:endParaRPr>
          </a:p>
          <a:p>
            <a:pPr marL="571500" indent="-571500">
              <a:lnSpc>
                <a:spcPct val="90000"/>
              </a:lnSpc>
              <a:spcBef>
                <a:spcPct val="0"/>
              </a:spcBef>
              <a:spcAft>
                <a:spcPts val="600"/>
              </a:spcAft>
              <a:buFont typeface="Arial" panose="020B0604020202020204" pitchFamily="34" charset="0"/>
              <a:buChar char="•"/>
            </a:pPr>
            <a:r>
              <a:rPr lang="en-US" sz="3200" dirty="0">
                <a:solidFill>
                  <a:srgbClr val="FFFFFF"/>
                </a:solidFill>
                <a:latin typeface="+mj-lt"/>
                <a:ea typeface="+mj-ea"/>
                <a:cs typeface="+mj-cs"/>
              </a:rPr>
              <a:t>Threat detection: wars, famine, avoidance of risk (</a:t>
            </a:r>
            <a:r>
              <a:rPr lang="en-US" sz="3200" dirty="0" err="1">
                <a:solidFill>
                  <a:srgbClr val="FFFFFF"/>
                </a:solidFill>
                <a:latin typeface="+mj-lt"/>
                <a:ea typeface="+mj-ea"/>
                <a:cs typeface="+mj-cs"/>
              </a:rPr>
              <a:t>e.g.cars</a:t>
            </a:r>
            <a:r>
              <a:rPr lang="en-US" sz="3200" dirty="0">
                <a:solidFill>
                  <a:srgbClr val="FFFFFF"/>
                </a:solidFill>
                <a:latin typeface="+mj-lt"/>
                <a:ea typeface="+mj-ea"/>
                <a:cs typeface="+mj-cs"/>
              </a:rPr>
              <a:t>) job loss, child welfare - you name it. FEAR</a:t>
            </a:r>
          </a:p>
          <a:p>
            <a:pPr marL="571500" indent="-571500">
              <a:lnSpc>
                <a:spcPct val="90000"/>
              </a:lnSpc>
              <a:spcBef>
                <a:spcPct val="0"/>
              </a:spcBef>
              <a:spcAft>
                <a:spcPts val="600"/>
              </a:spcAft>
              <a:buFont typeface="Arial" panose="020B0604020202020204" pitchFamily="34" charset="0"/>
              <a:buChar char="•"/>
            </a:pPr>
            <a:r>
              <a:rPr lang="en-US" sz="3200" dirty="0">
                <a:solidFill>
                  <a:srgbClr val="FFFFFF"/>
                </a:solidFill>
                <a:latin typeface="+mj-lt"/>
                <a:ea typeface="+mj-ea"/>
                <a:cs typeface="+mj-cs"/>
              </a:rPr>
              <a:t>Food, Drink, Housing, Household Goods, Land, Cars, Cats, educational qualifications, wealth, children’s wellbeing etc.. (SEEKING)</a:t>
            </a:r>
          </a:p>
          <a:p>
            <a:pPr marL="571500" indent="-571500">
              <a:lnSpc>
                <a:spcPct val="90000"/>
              </a:lnSpc>
              <a:spcBef>
                <a:spcPct val="0"/>
              </a:spcBef>
              <a:spcAft>
                <a:spcPts val="600"/>
              </a:spcAft>
              <a:buFont typeface="Arial" panose="020B0604020202020204" pitchFamily="34" charset="0"/>
              <a:buChar char="•"/>
            </a:pPr>
            <a:r>
              <a:rPr lang="en-US" sz="3200" dirty="0">
                <a:solidFill>
                  <a:srgbClr val="FFFFFF"/>
                </a:solidFill>
                <a:latin typeface="+mj-lt"/>
                <a:ea typeface="+mj-ea"/>
                <a:cs typeface="+mj-cs"/>
              </a:rPr>
              <a:t>Family ties (CARE/PANIC)</a:t>
            </a:r>
          </a:p>
          <a:p>
            <a:pPr marL="571500" indent="-571500">
              <a:lnSpc>
                <a:spcPct val="90000"/>
              </a:lnSpc>
              <a:spcBef>
                <a:spcPct val="0"/>
              </a:spcBef>
              <a:spcAft>
                <a:spcPts val="600"/>
              </a:spcAft>
              <a:buFont typeface="Arial" panose="020B0604020202020204" pitchFamily="34" charset="0"/>
              <a:buChar char="•"/>
            </a:pPr>
            <a:r>
              <a:rPr lang="en-US" sz="3200" dirty="0">
                <a:solidFill>
                  <a:srgbClr val="FFFFFF"/>
                </a:solidFill>
                <a:latin typeface="+mj-lt"/>
                <a:ea typeface="+mj-ea"/>
                <a:cs typeface="+mj-cs"/>
              </a:rPr>
              <a:t>Sexual (LUST)</a:t>
            </a:r>
          </a:p>
          <a:p>
            <a:pPr marL="571500" indent="-571500">
              <a:lnSpc>
                <a:spcPct val="90000"/>
              </a:lnSpc>
              <a:spcBef>
                <a:spcPct val="0"/>
              </a:spcBef>
              <a:spcAft>
                <a:spcPts val="600"/>
              </a:spcAft>
              <a:buFont typeface="Arial" panose="020B0604020202020204" pitchFamily="34" charset="0"/>
              <a:buChar char="•"/>
            </a:pPr>
            <a:r>
              <a:rPr lang="en-US" sz="3200" dirty="0">
                <a:solidFill>
                  <a:srgbClr val="FFFFFF"/>
                </a:solidFill>
                <a:latin typeface="+mj-lt"/>
                <a:ea typeface="+mj-ea"/>
                <a:cs typeface="+mj-cs"/>
              </a:rPr>
              <a:t>Response to anyone stopping us from doing these things (RAGE)</a:t>
            </a:r>
          </a:p>
          <a:p>
            <a:pPr>
              <a:lnSpc>
                <a:spcPct val="90000"/>
              </a:lnSpc>
              <a:spcBef>
                <a:spcPct val="0"/>
              </a:spcBef>
              <a:spcAft>
                <a:spcPts val="600"/>
              </a:spcAft>
            </a:pPr>
            <a:endParaRPr lang="en-US" sz="3600" dirty="0">
              <a:solidFill>
                <a:srgbClr val="FFFFFF"/>
              </a:solidFill>
              <a:latin typeface="+mj-lt"/>
              <a:ea typeface="+mj-ea"/>
              <a:cs typeface="+mj-cs"/>
            </a:endParaRPr>
          </a:p>
        </p:txBody>
      </p:sp>
      <p:sp>
        <p:nvSpPr>
          <p:cNvPr id="11" name="Graphic 13">
            <a:extLst>
              <a:ext uri="{FF2B5EF4-FFF2-40B4-BE49-F238E27FC236}">
                <a16:creationId xmlns:a16="http://schemas.microsoft.com/office/drawing/2014/main" id="{DAF1AAC6-27A2-9CF2-4744-A74BADCD4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3" name="Graphic 12">
            <a:extLst>
              <a:ext uri="{FF2B5EF4-FFF2-40B4-BE49-F238E27FC236}">
                <a16:creationId xmlns:a16="http://schemas.microsoft.com/office/drawing/2014/main" id="{7CDF5457-5EE4-6C3A-AB39-4420558A6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9C7D846A-6888-D98D-44BF-7722D6CCD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7" name="Straight Connector 16">
            <a:extLst>
              <a:ext uri="{FF2B5EF4-FFF2-40B4-BE49-F238E27FC236}">
                <a16:creationId xmlns:a16="http://schemas.microsoft.com/office/drawing/2014/main" id="{3B8B71F4-377D-F0C0-953B-A36A8B1902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9" name="Graphic 22">
            <a:extLst>
              <a:ext uri="{FF2B5EF4-FFF2-40B4-BE49-F238E27FC236}">
                <a16:creationId xmlns:a16="http://schemas.microsoft.com/office/drawing/2014/main" id="{A2EFCF73-4FE4-F3AC-F64B-00F61E14C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1" name="Graphic 23">
            <a:extLst>
              <a:ext uri="{FF2B5EF4-FFF2-40B4-BE49-F238E27FC236}">
                <a16:creationId xmlns:a16="http://schemas.microsoft.com/office/drawing/2014/main" id="{9CDFE98F-95C4-A09A-CD32-485C70314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3" name="Graphic 21">
            <a:extLst>
              <a:ext uri="{FF2B5EF4-FFF2-40B4-BE49-F238E27FC236}">
                <a16:creationId xmlns:a16="http://schemas.microsoft.com/office/drawing/2014/main" id="{4D7D75F7-F3C8-3CAB-0EE4-F7AF83CCF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3478644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2DA92B-2323-22A2-6FB5-60CCAB2FC57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C5C2A16-7D30-2AF1-019B-8EC270676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a:extLst>
              <a:ext uri="{FF2B5EF4-FFF2-40B4-BE49-F238E27FC236}">
                <a16:creationId xmlns:a16="http://schemas.microsoft.com/office/drawing/2014/main" id="{B3E73611-76A6-9D7F-2A7E-4F6954B36D43}"/>
              </a:ext>
            </a:extLst>
          </p:cNvPr>
          <p:cNvSpPr txBox="1"/>
          <p:nvPr/>
        </p:nvSpPr>
        <p:spPr>
          <a:xfrm>
            <a:off x="1204038" y="1037066"/>
            <a:ext cx="9836749" cy="5703429"/>
          </a:xfrm>
          <a:prstGeom prst="rect">
            <a:avLst/>
          </a:prstGeom>
        </p:spPr>
        <p:txBody>
          <a:bodyPr vert="horz" lIns="91440" tIns="45720" rIns="91440" bIns="45720" rtlCol="0" anchor="t">
            <a:normAutofit fontScale="92500" lnSpcReduction="10000"/>
          </a:bodyPr>
          <a:lstStyle/>
          <a:p>
            <a:pPr algn="ctr">
              <a:lnSpc>
                <a:spcPct val="90000"/>
              </a:lnSpc>
              <a:spcBef>
                <a:spcPct val="0"/>
              </a:spcBef>
              <a:spcAft>
                <a:spcPts val="600"/>
              </a:spcAft>
            </a:pPr>
            <a:r>
              <a:rPr lang="en-US" sz="4800" dirty="0">
                <a:solidFill>
                  <a:srgbClr val="92D050"/>
                </a:solidFill>
                <a:latin typeface="+mj-lt"/>
                <a:ea typeface="+mj-ea"/>
                <a:cs typeface="+mj-cs"/>
              </a:rPr>
              <a:t>What is emotion?</a:t>
            </a:r>
          </a:p>
          <a:p>
            <a:pPr algn="ctr">
              <a:lnSpc>
                <a:spcPct val="90000"/>
              </a:lnSpc>
              <a:spcBef>
                <a:spcPct val="0"/>
              </a:spcBef>
              <a:spcAft>
                <a:spcPts val="600"/>
              </a:spcAft>
            </a:pPr>
            <a:endParaRPr lang="en-US" sz="4800" dirty="0">
              <a:solidFill>
                <a:srgbClr val="FFFFFF"/>
              </a:solidFill>
              <a:latin typeface="+mj-lt"/>
              <a:ea typeface="+mj-ea"/>
              <a:cs typeface="+mj-cs"/>
            </a:endParaRPr>
          </a:p>
          <a:p>
            <a:pPr algn="ctr">
              <a:lnSpc>
                <a:spcPct val="90000"/>
              </a:lnSpc>
              <a:spcBef>
                <a:spcPct val="0"/>
              </a:spcBef>
              <a:spcAft>
                <a:spcPts val="600"/>
              </a:spcAft>
            </a:pPr>
            <a:r>
              <a:rPr lang="en-US" sz="4800" dirty="0">
                <a:solidFill>
                  <a:srgbClr val="FFFFFF"/>
                </a:solidFill>
                <a:latin typeface="+mj-lt"/>
                <a:ea typeface="+mj-ea"/>
                <a:cs typeface="+mj-cs"/>
              </a:rPr>
              <a:t>There is a final emotion in mammals which is PLAY. In mammals, this often takes place between young animals, mostly siblings. It is the way young animals test their bodies and physical skills against other animals. We see the same effect, much extended and elaborated, in humans.</a:t>
            </a:r>
          </a:p>
          <a:p>
            <a:pPr algn="ctr">
              <a:lnSpc>
                <a:spcPct val="90000"/>
              </a:lnSpc>
              <a:spcBef>
                <a:spcPct val="0"/>
              </a:spcBef>
              <a:spcAft>
                <a:spcPts val="600"/>
              </a:spcAft>
            </a:pPr>
            <a:endParaRPr lang="en-US" sz="4800" dirty="0">
              <a:solidFill>
                <a:srgbClr val="FFFFFF"/>
              </a:solidFill>
              <a:latin typeface="+mj-lt"/>
              <a:ea typeface="+mj-ea"/>
              <a:cs typeface="+mj-cs"/>
            </a:endParaRPr>
          </a:p>
          <a:p>
            <a:pPr marL="571500" indent="-571500">
              <a:lnSpc>
                <a:spcPct val="90000"/>
              </a:lnSpc>
              <a:spcBef>
                <a:spcPct val="0"/>
              </a:spcBef>
              <a:spcAft>
                <a:spcPts val="600"/>
              </a:spcAft>
              <a:buFont typeface="Arial" panose="020B0604020202020204" pitchFamily="34" charset="0"/>
              <a:buChar char="•"/>
            </a:pPr>
            <a:endParaRPr lang="en-US" sz="3600" dirty="0">
              <a:solidFill>
                <a:srgbClr val="FFFFFF"/>
              </a:solidFill>
              <a:latin typeface="+mj-lt"/>
              <a:ea typeface="+mj-ea"/>
              <a:cs typeface="+mj-cs"/>
            </a:endParaRPr>
          </a:p>
        </p:txBody>
      </p:sp>
      <p:sp>
        <p:nvSpPr>
          <p:cNvPr id="11" name="Graphic 13">
            <a:extLst>
              <a:ext uri="{FF2B5EF4-FFF2-40B4-BE49-F238E27FC236}">
                <a16:creationId xmlns:a16="http://schemas.microsoft.com/office/drawing/2014/main" id="{510E6B62-AE21-0E14-C4D6-A90463545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3" name="Graphic 12">
            <a:extLst>
              <a:ext uri="{FF2B5EF4-FFF2-40B4-BE49-F238E27FC236}">
                <a16:creationId xmlns:a16="http://schemas.microsoft.com/office/drawing/2014/main" id="{8204D8B7-6FC8-52D6-4281-97858A6A2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66493383-C30F-0F64-ACF9-8AB46CE2C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7" name="Straight Connector 16">
            <a:extLst>
              <a:ext uri="{FF2B5EF4-FFF2-40B4-BE49-F238E27FC236}">
                <a16:creationId xmlns:a16="http://schemas.microsoft.com/office/drawing/2014/main" id="{09B5C255-81C4-DAD9-1CD5-497E2C5E7A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9" name="Graphic 22">
            <a:extLst>
              <a:ext uri="{FF2B5EF4-FFF2-40B4-BE49-F238E27FC236}">
                <a16:creationId xmlns:a16="http://schemas.microsoft.com/office/drawing/2014/main" id="{E79ED79C-C849-1779-13D3-12685E69A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1" name="Graphic 23">
            <a:extLst>
              <a:ext uri="{FF2B5EF4-FFF2-40B4-BE49-F238E27FC236}">
                <a16:creationId xmlns:a16="http://schemas.microsoft.com/office/drawing/2014/main" id="{EE5DFE33-2A53-D32A-1571-65C092105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3" name="Graphic 21">
            <a:extLst>
              <a:ext uri="{FF2B5EF4-FFF2-40B4-BE49-F238E27FC236}">
                <a16:creationId xmlns:a16="http://schemas.microsoft.com/office/drawing/2014/main" id="{A2D2B366-AB7C-FF75-1C6F-F043A12AD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106563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9F0B00-8B66-7288-688B-E470D1C4C1B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3A0DE90-76AA-5202-4712-34D4AE7F3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a:extLst>
              <a:ext uri="{FF2B5EF4-FFF2-40B4-BE49-F238E27FC236}">
                <a16:creationId xmlns:a16="http://schemas.microsoft.com/office/drawing/2014/main" id="{DDA3651E-4C16-4EB8-4628-8096AF2F9B3B}"/>
              </a:ext>
            </a:extLst>
          </p:cNvPr>
          <p:cNvSpPr txBox="1"/>
          <p:nvPr/>
        </p:nvSpPr>
        <p:spPr>
          <a:xfrm>
            <a:off x="838200" y="1037066"/>
            <a:ext cx="10953747" cy="5703429"/>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4800" dirty="0">
                <a:solidFill>
                  <a:srgbClr val="92D050"/>
                </a:solidFill>
                <a:latin typeface="+mj-lt"/>
                <a:ea typeface="+mj-ea"/>
                <a:cs typeface="+mj-cs"/>
              </a:rPr>
              <a:t>What is emotion?</a:t>
            </a:r>
          </a:p>
          <a:p>
            <a:pPr algn="ctr">
              <a:lnSpc>
                <a:spcPct val="90000"/>
              </a:lnSpc>
              <a:spcBef>
                <a:spcPct val="0"/>
              </a:spcBef>
              <a:spcAft>
                <a:spcPts val="600"/>
              </a:spcAft>
            </a:pPr>
            <a:r>
              <a:rPr lang="en-US" sz="4000" dirty="0">
                <a:solidFill>
                  <a:schemeClr val="bg1"/>
                </a:solidFill>
                <a:latin typeface="+mj-lt"/>
                <a:ea typeface="+mj-ea"/>
                <a:cs typeface="+mj-cs"/>
              </a:rPr>
              <a:t>Here are Maslow’s objects of human value: </a:t>
            </a:r>
          </a:p>
          <a:p>
            <a:pPr algn="ctr">
              <a:lnSpc>
                <a:spcPct val="90000"/>
              </a:lnSpc>
              <a:spcBef>
                <a:spcPct val="0"/>
              </a:spcBef>
              <a:spcAft>
                <a:spcPts val="600"/>
              </a:spcAft>
            </a:pPr>
            <a:r>
              <a:rPr lang="en-US" sz="4000" dirty="0">
                <a:solidFill>
                  <a:srgbClr val="FFFF00"/>
                </a:solidFill>
                <a:latin typeface="+mj-lt"/>
                <a:ea typeface="+mj-ea"/>
                <a:cs typeface="+mj-cs"/>
              </a:rPr>
              <a:t>safety, job security/pension, achievement, food, water, self actualization, family, society, shelter.</a:t>
            </a:r>
          </a:p>
          <a:p>
            <a:pPr algn="ctr">
              <a:lnSpc>
                <a:spcPct val="90000"/>
              </a:lnSpc>
              <a:spcBef>
                <a:spcPct val="0"/>
              </a:spcBef>
              <a:spcAft>
                <a:spcPts val="600"/>
              </a:spcAft>
            </a:pPr>
            <a:endParaRPr lang="en-US" sz="4000" dirty="0">
              <a:solidFill>
                <a:schemeClr val="bg1"/>
              </a:solidFill>
              <a:latin typeface="+mj-lt"/>
              <a:ea typeface="+mj-ea"/>
              <a:cs typeface="+mj-cs"/>
            </a:endParaRPr>
          </a:p>
          <a:p>
            <a:pPr algn="ctr">
              <a:lnSpc>
                <a:spcPct val="90000"/>
              </a:lnSpc>
              <a:spcBef>
                <a:spcPct val="0"/>
              </a:spcBef>
              <a:spcAft>
                <a:spcPts val="600"/>
              </a:spcAft>
            </a:pPr>
            <a:r>
              <a:rPr lang="en-US" sz="4000" dirty="0">
                <a:solidFill>
                  <a:schemeClr val="bg1"/>
                </a:solidFill>
                <a:latin typeface="+mj-lt"/>
                <a:ea typeface="+mj-ea"/>
                <a:cs typeface="+mj-cs"/>
              </a:rPr>
              <a:t>Imagine they are taken away from you. How would you </a:t>
            </a:r>
            <a:r>
              <a:rPr lang="en-US" sz="4000" dirty="0" err="1">
                <a:solidFill>
                  <a:schemeClr val="bg1"/>
                </a:solidFill>
                <a:latin typeface="+mj-lt"/>
                <a:ea typeface="+mj-ea"/>
                <a:cs typeface="+mj-cs"/>
              </a:rPr>
              <a:t>prioritise</a:t>
            </a:r>
            <a:r>
              <a:rPr lang="en-US" sz="4000" dirty="0">
                <a:solidFill>
                  <a:schemeClr val="bg1"/>
                </a:solidFill>
                <a:latin typeface="+mj-lt"/>
                <a:ea typeface="+mj-ea"/>
                <a:cs typeface="+mj-cs"/>
              </a:rPr>
              <a:t> them </a:t>
            </a:r>
            <a:r>
              <a:rPr lang="en-US" sz="4000" b="1" u="sng" dirty="0">
                <a:solidFill>
                  <a:schemeClr val="bg1"/>
                </a:solidFill>
                <a:latin typeface="+mj-lt"/>
                <a:ea typeface="+mj-ea"/>
                <a:cs typeface="+mj-cs"/>
              </a:rPr>
              <a:t>objectively</a:t>
            </a:r>
            <a:r>
              <a:rPr lang="en-US" sz="4000" dirty="0">
                <a:solidFill>
                  <a:schemeClr val="bg1"/>
                </a:solidFill>
                <a:latin typeface="+mj-lt"/>
                <a:ea typeface="+mj-ea"/>
                <a:cs typeface="+mj-cs"/>
              </a:rPr>
              <a:t> in order of importance to you</a:t>
            </a:r>
            <a:r>
              <a:rPr lang="en-US" sz="4800" dirty="0">
                <a:solidFill>
                  <a:schemeClr val="bg1"/>
                </a:solidFill>
                <a:latin typeface="+mj-lt"/>
                <a:ea typeface="+mj-ea"/>
                <a:cs typeface="+mj-cs"/>
              </a:rPr>
              <a:t>?</a:t>
            </a:r>
          </a:p>
          <a:p>
            <a:pPr algn="ctr">
              <a:lnSpc>
                <a:spcPct val="90000"/>
              </a:lnSpc>
              <a:spcBef>
                <a:spcPct val="0"/>
              </a:spcBef>
              <a:spcAft>
                <a:spcPts val="600"/>
              </a:spcAft>
            </a:pPr>
            <a:endParaRPr lang="en-US" sz="4800" dirty="0">
              <a:solidFill>
                <a:srgbClr val="92D050"/>
              </a:solidFill>
              <a:latin typeface="+mj-lt"/>
              <a:ea typeface="+mj-ea"/>
              <a:cs typeface="+mj-cs"/>
            </a:endParaRPr>
          </a:p>
          <a:p>
            <a:pPr algn="ctr">
              <a:lnSpc>
                <a:spcPct val="90000"/>
              </a:lnSpc>
              <a:spcBef>
                <a:spcPct val="0"/>
              </a:spcBef>
              <a:spcAft>
                <a:spcPts val="600"/>
              </a:spcAft>
            </a:pPr>
            <a:endParaRPr lang="en-US" sz="4800" dirty="0">
              <a:solidFill>
                <a:schemeClr val="bg1"/>
              </a:solidFill>
              <a:latin typeface="+mj-lt"/>
              <a:ea typeface="+mj-ea"/>
              <a:cs typeface="+mj-cs"/>
            </a:endParaRPr>
          </a:p>
          <a:p>
            <a:pPr algn="ctr">
              <a:lnSpc>
                <a:spcPct val="90000"/>
              </a:lnSpc>
              <a:spcBef>
                <a:spcPct val="0"/>
              </a:spcBef>
              <a:spcAft>
                <a:spcPts val="600"/>
              </a:spcAft>
            </a:pPr>
            <a:endParaRPr lang="en-US" sz="4800" dirty="0">
              <a:solidFill>
                <a:srgbClr val="FFFFFF"/>
              </a:solidFill>
              <a:latin typeface="+mj-lt"/>
              <a:ea typeface="+mj-ea"/>
              <a:cs typeface="+mj-cs"/>
            </a:endParaRPr>
          </a:p>
          <a:p>
            <a:pPr marL="571500" indent="-571500">
              <a:lnSpc>
                <a:spcPct val="90000"/>
              </a:lnSpc>
              <a:spcBef>
                <a:spcPct val="0"/>
              </a:spcBef>
              <a:spcAft>
                <a:spcPts val="600"/>
              </a:spcAft>
              <a:buFont typeface="Arial" panose="020B0604020202020204" pitchFamily="34" charset="0"/>
              <a:buChar char="•"/>
            </a:pPr>
            <a:endParaRPr lang="en-US" sz="3600" dirty="0">
              <a:solidFill>
                <a:srgbClr val="FFFFFF"/>
              </a:solidFill>
              <a:latin typeface="+mj-lt"/>
              <a:ea typeface="+mj-ea"/>
              <a:cs typeface="+mj-cs"/>
            </a:endParaRPr>
          </a:p>
        </p:txBody>
      </p:sp>
      <p:sp>
        <p:nvSpPr>
          <p:cNvPr id="11" name="Graphic 13">
            <a:extLst>
              <a:ext uri="{FF2B5EF4-FFF2-40B4-BE49-F238E27FC236}">
                <a16:creationId xmlns:a16="http://schemas.microsoft.com/office/drawing/2014/main" id="{DE614E5C-0A5D-E16F-98CA-91F95B52A3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3" name="Graphic 12">
            <a:extLst>
              <a:ext uri="{FF2B5EF4-FFF2-40B4-BE49-F238E27FC236}">
                <a16:creationId xmlns:a16="http://schemas.microsoft.com/office/drawing/2014/main" id="{56488602-207C-FC7E-AFA2-57262B26D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DAE1782E-B5B1-6154-E657-034F1151F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7" name="Straight Connector 16">
            <a:extLst>
              <a:ext uri="{FF2B5EF4-FFF2-40B4-BE49-F238E27FC236}">
                <a16:creationId xmlns:a16="http://schemas.microsoft.com/office/drawing/2014/main" id="{37F9EB16-DD41-90AC-8451-21724709DA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9" name="Graphic 22">
            <a:extLst>
              <a:ext uri="{FF2B5EF4-FFF2-40B4-BE49-F238E27FC236}">
                <a16:creationId xmlns:a16="http://schemas.microsoft.com/office/drawing/2014/main" id="{0330700B-D7F9-B318-B9B5-09828B42BE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1" name="Graphic 23">
            <a:extLst>
              <a:ext uri="{FF2B5EF4-FFF2-40B4-BE49-F238E27FC236}">
                <a16:creationId xmlns:a16="http://schemas.microsoft.com/office/drawing/2014/main" id="{1D2412DB-3712-20E2-E418-E433F29B5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3" name="Graphic 21">
            <a:extLst>
              <a:ext uri="{FF2B5EF4-FFF2-40B4-BE49-F238E27FC236}">
                <a16:creationId xmlns:a16="http://schemas.microsoft.com/office/drawing/2014/main" id="{6AB5CC0A-D621-171A-2285-B4B58DCA7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739797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65CC29-6128-30A7-74BC-FD535F87672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26CB13A-BCCD-7F44-F218-C6FB0CEF7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Rounded Corners 4">
            <a:extLst>
              <a:ext uri="{FF2B5EF4-FFF2-40B4-BE49-F238E27FC236}">
                <a16:creationId xmlns:a16="http://schemas.microsoft.com/office/drawing/2014/main" id="{D1015046-2262-0071-6716-C29A2A1FF5B9}"/>
              </a:ext>
            </a:extLst>
          </p:cNvPr>
          <p:cNvSpPr/>
          <p:nvPr/>
        </p:nvSpPr>
        <p:spPr>
          <a:xfrm>
            <a:off x="1439275" y="1093827"/>
            <a:ext cx="9366271" cy="543001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EEB853F-3BDB-C2A0-5472-B3498B42E7BF}"/>
              </a:ext>
            </a:extLst>
          </p:cNvPr>
          <p:cNvSpPr txBox="1"/>
          <p:nvPr/>
        </p:nvSpPr>
        <p:spPr>
          <a:xfrm>
            <a:off x="1204038" y="338204"/>
            <a:ext cx="9836749" cy="6402292"/>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4800" dirty="0">
                <a:solidFill>
                  <a:srgbClr val="92D050"/>
                </a:solidFill>
                <a:latin typeface="+mj-lt"/>
                <a:ea typeface="+mj-ea"/>
                <a:cs typeface="+mj-cs"/>
              </a:rPr>
              <a:t>What is emotion?</a:t>
            </a:r>
          </a:p>
          <a:p>
            <a:pPr algn="ctr">
              <a:lnSpc>
                <a:spcPct val="90000"/>
              </a:lnSpc>
              <a:spcBef>
                <a:spcPct val="0"/>
              </a:spcBef>
              <a:spcAft>
                <a:spcPts val="600"/>
              </a:spcAft>
            </a:pPr>
            <a:endParaRPr lang="en-US" sz="4800" dirty="0">
              <a:solidFill>
                <a:srgbClr val="FFFFFF"/>
              </a:solidFill>
              <a:latin typeface="+mj-lt"/>
              <a:ea typeface="+mj-ea"/>
              <a:cs typeface="+mj-cs"/>
            </a:endParaRPr>
          </a:p>
          <a:p>
            <a:pPr marL="571500" indent="-571500">
              <a:lnSpc>
                <a:spcPct val="90000"/>
              </a:lnSpc>
              <a:spcBef>
                <a:spcPct val="0"/>
              </a:spcBef>
              <a:spcAft>
                <a:spcPts val="600"/>
              </a:spcAft>
              <a:buFont typeface="Arial" panose="020B0604020202020204" pitchFamily="34" charset="0"/>
              <a:buChar char="•"/>
            </a:pPr>
            <a:endParaRPr lang="en-US" sz="3600" dirty="0">
              <a:solidFill>
                <a:srgbClr val="FFFFFF"/>
              </a:solidFill>
              <a:latin typeface="+mj-lt"/>
              <a:ea typeface="+mj-ea"/>
              <a:cs typeface="+mj-cs"/>
            </a:endParaRPr>
          </a:p>
          <a:p>
            <a:pPr marL="571500" indent="-571500">
              <a:lnSpc>
                <a:spcPct val="90000"/>
              </a:lnSpc>
              <a:spcBef>
                <a:spcPct val="0"/>
              </a:spcBef>
              <a:spcAft>
                <a:spcPts val="600"/>
              </a:spcAft>
              <a:buFont typeface="Arial" panose="020B0604020202020204" pitchFamily="34" charset="0"/>
              <a:buChar char="•"/>
            </a:pPr>
            <a:endParaRPr lang="en-US" sz="3600" dirty="0">
              <a:solidFill>
                <a:srgbClr val="FFFFFF"/>
              </a:solidFill>
              <a:latin typeface="+mj-lt"/>
              <a:ea typeface="+mj-ea"/>
              <a:cs typeface="+mj-cs"/>
            </a:endParaRPr>
          </a:p>
          <a:p>
            <a:pPr marL="571500" indent="-571500">
              <a:lnSpc>
                <a:spcPct val="90000"/>
              </a:lnSpc>
              <a:spcBef>
                <a:spcPct val="0"/>
              </a:spcBef>
              <a:spcAft>
                <a:spcPts val="600"/>
              </a:spcAft>
              <a:buFont typeface="Arial" panose="020B0604020202020204" pitchFamily="34" charset="0"/>
              <a:buChar char="•"/>
            </a:pPr>
            <a:endParaRPr lang="en-US" sz="3600" dirty="0">
              <a:solidFill>
                <a:srgbClr val="FFFFFF"/>
              </a:solidFill>
              <a:latin typeface="+mj-lt"/>
              <a:ea typeface="+mj-ea"/>
              <a:cs typeface="+mj-cs"/>
            </a:endParaRPr>
          </a:p>
        </p:txBody>
      </p:sp>
      <p:sp>
        <p:nvSpPr>
          <p:cNvPr id="11" name="Graphic 13">
            <a:extLst>
              <a:ext uri="{FF2B5EF4-FFF2-40B4-BE49-F238E27FC236}">
                <a16:creationId xmlns:a16="http://schemas.microsoft.com/office/drawing/2014/main" id="{C0DA6766-66C9-BA0C-B984-E8F6F13FD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3" name="Graphic 12">
            <a:extLst>
              <a:ext uri="{FF2B5EF4-FFF2-40B4-BE49-F238E27FC236}">
                <a16:creationId xmlns:a16="http://schemas.microsoft.com/office/drawing/2014/main" id="{3174FF78-A826-D512-2F9D-0A60DAAC6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042EBC48-0DEE-06F0-8066-EDB9E6D83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7" name="Straight Connector 16">
            <a:extLst>
              <a:ext uri="{FF2B5EF4-FFF2-40B4-BE49-F238E27FC236}">
                <a16:creationId xmlns:a16="http://schemas.microsoft.com/office/drawing/2014/main" id="{49E43923-765B-C68D-44A3-015E6AF74B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9" name="Graphic 22">
            <a:extLst>
              <a:ext uri="{FF2B5EF4-FFF2-40B4-BE49-F238E27FC236}">
                <a16:creationId xmlns:a16="http://schemas.microsoft.com/office/drawing/2014/main" id="{A9922C95-1323-F613-43FB-D65A16206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1" name="Graphic 23">
            <a:extLst>
              <a:ext uri="{FF2B5EF4-FFF2-40B4-BE49-F238E27FC236}">
                <a16:creationId xmlns:a16="http://schemas.microsoft.com/office/drawing/2014/main" id="{1A31CC6F-4333-B611-5FA3-8484EB150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3" name="Graphic 21">
            <a:extLst>
              <a:ext uri="{FF2B5EF4-FFF2-40B4-BE49-F238E27FC236}">
                <a16:creationId xmlns:a16="http://schemas.microsoft.com/office/drawing/2014/main" id="{DA9B14D2-6DD8-7714-AA9D-0314CBF20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pic>
        <p:nvPicPr>
          <p:cNvPr id="3" name="Picture 2">
            <a:extLst>
              <a:ext uri="{FF2B5EF4-FFF2-40B4-BE49-F238E27FC236}">
                <a16:creationId xmlns:a16="http://schemas.microsoft.com/office/drawing/2014/main" id="{6FE3BF97-DCAD-FCF2-77AC-0EEB0D7D81AF}"/>
              </a:ext>
            </a:extLst>
          </p:cNvPr>
          <p:cNvPicPr>
            <a:picLocks noChangeAspect="1"/>
          </p:cNvPicPr>
          <p:nvPr/>
        </p:nvPicPr>
        <p:blipFill>
          <a:blip r:embed="rId2"/>
          <a:stretch>
            <a:fillRect/>
          </a:stretch>
        </p:blipFill>
        <p:spPr>
          <a:xfrm>
            <a:off x="2162175" y="1100923"/>
            <a:ext cx="4876800" cy="4876800"/>
          </a:xfrm>
          <a:prstGeom prst="rect">
            <a:avLst/>
          </a:prstGeom>
        </p:spPr>
      </p:pic>
      <p:sp>
        <p:nvSpPr>
          <p:cNvPr id="6" name="Arrow: Left 5">
            <a:extLst>
              <a:ext uri="{FF2B5EF4-FFF2-40B4-BE49-F238E27FC236}">
                <a16:creationId xmlns:a16="http://schemas.microsoft.com/office/drawing/2014/main" id="{AFB7D41D-2E11-F513-BFCB-4991B94CABBE}"/>
              </a:ext>
            </a:extLst>
          </p:cNvPr>
          <p:cNvSpPr/>
          <p:nvPr/>
        </p:nvSpPr>
        <p:spPr>
          <a:xfrm>
            <a:off x="6400800" y="4203541"/>
            <a:ext cx="848449" cy="3048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Left 6">
            <a:extLst>
              <a:ext uri="{FF2B5EF4-FFF2-40B4-BE49-F238E27FC236}">
                <a16:creationId xmlns:a16="http://schemas.microsoft.com/office/drawing/2014/main" id="{281B0B80-6021-8AE2-EB76-99CBBEBA348C}"/>
              </a:ext>
            </a:extLst>
          </p:cNvPr>
          <p:cNvSpPr/>
          <p:nvPr/>
        </p:nvSpPr>
        <p:spPr>
          <a:xfrm>
            <a:off x="6837091" y="4636348"/>
            <a:ext cx="848449" cy="3048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015B6F37-303A-DD21-0E2B-5E530E21F2B4}"/>
              </a:ext>
            </a:extLst>
          </p:cNvPr>
          <p:cNvPicPr>
            <a:picLocks noChangeAspect="1"/>
          </p:cNvPicPr>
          <p:nvPr/>
        </p:nvPicPr>
        <p:blipFill>
          <a:blip r:embed="rId3"/>
          <a:stretch>
            <a:fillRect/>
          </a:stretch>
        </p:blipFill>
        <p:spPr>
          <a:xfrm>
            <a:off x="5630175" y="3130180"/>
            <a:ext cx="871804" cy="359695"/>
          </a:xfrm>
          <a:prstGeom prst="rect">
            <a:avLst/>
          </a:prstGeom>
        </p:spPr>
      </p:pic>
      <p:pic>
        <p:nvPicPr>
          <p:cNvPr id="10" name="Picture 9">
            <a:extLst>
              <a:ext uri="{FF2B5EF4-FFF2-40B4-BE49-F238E27FC236}">
                <a16:creationId xmlns:a16="http://schemas.microsoft.com/office/drawing/2014/main" id="{73260F29-38E8-085B-B6E6-8EE24ADBA775}"/>
              </a:ext>
            </a:extLst>
          </p:cNvPr>
          <p:cNvPicPr>
            <a:picLocks noChangeAspect="1"/>
          </p:cNvPicPr>
          <p:nvPr/>
        </p:nvPicPr>
        <p:blipFill>
          <a:blip r:embed="rId3"/>
          <a:stretch>
            <a:fillRect/>
          </a:stretch>
        </p:blipFill>
        <p:spPr>
          <a:xfrm>
            <a:off x="6088155" y="3628985"/>
            <a:ext cx="871804" cy="359695"/>
          </a:xfrm>
          <a:prstGeom prst="rect">
            <a:avLst/>
          </a:prstGeom>
        </p:spPr>
      </p:pic>
      <p:pic>
        <p:nvPicPr>
          <p:cNvPr id="12" name="Picture 11">
            <a:extLst>
              <a:ext uri="{FF2B5EF4-FFF2-40B4-BE49-F238E27FC236}">
                <a16:creationId xmlns:a16="http://schemas.microsoft.com/office/drawing/2014/main" id="{978495EB-2B73-9CA4-503C-55C8EE35694D}"/>
              </a:ext>
            </a:extLst>
          </p:cNvPr>
          <p:cNvPicPr>
            <a:picLocks noChangeAspect="1"/>
          </p:cNvPicPr>
          <p:nvPr/>
        </p:nvPicPr>
        <p:blipFill>
          <a:blip r:embed="rId3"/>
          <a:stretch>
            <a:fillRect/>
          </a:stretch>
        </p:blipFill>
        <p:spPr>
          <a:xfrm>
            <a:off x="5250607" y="2377752"/>
            <a:ext cx="871804" cy="359695"/>
          </a:xfrm>
          <a:prstGeom prst="rect">
            <a:avLst/>
          </a:prstGeom>
        </p:spPr>
      </p:pic>
      <p:pic>
        <p:nvPicPr>
          <p:cNvPr id="16" name="Picture 15">
            <a:extLst>
              <a:ext uri="{FF2B5EF4-FFF2-40B4-BE49-F238E27FC236}">
                <a16:creationId xmlns:a16="http://schemas.microsoft.com/office/drawing/2014/main" id="{A169DFEF-83DA-911F-8E87-639863F20018}"/>
              </a:ext>
            </a:extLst>
          </p:cNvPr>
          <p:cNvPicPr>
            <a:picLocks noChangeAspect="1"/>
          </p:cNvPicPr>
          <p:nvPr/>
        </p:nvPicPr>
        <p:blipFill>
          <a:blip r:embed="rId3"/>
          <a:stretch>
            <a:fillRect/>
          </a:stretch>
        </p:blipFill>
        <p:spPr>
          <a:xfrm>
            <a:off x="7134757" y="5190563"/>
            <a:ext cx="871804" cy="359695"/>
          </a:xfrm>
          <a:prstGeom prst="rect">
            <a:avLst/>
          </a:prstGeom>
        </p:spPr>
      </p:pic>
      <p:sp>
        <p:nvSpPr>
          <p:cNvPr id="18" name="TextBox 17">
            <a:extLst>
              <a:ext uri="{FF2B5EF4-FFF2-40B4-BE49-F238E27FC236}">
                <a16:creationId xmlns:a16="http://schemas.microsoft.com/office/drawing/2014/main" id="{37A74A94-4A7D-A1CE-EE43-35CBFEB24EDC}"/>
              </a:ext>
            </a:extLst>
          </p:cNvPr>
          <p:cNvSpPr txBox="1"/>
          <p:nvPr/>
        </p:nvSpPr>
        <p:spPr>
          <a:xfrm>
            <a:off x="8010525" y="4640192"/>
            <a:ext cx="2019300" cy="369332"/>
          </a:xfrm>
          <a:prstGeom prst="rect">
            <a:avLst/>
          </a:prstGeom>
          <a:noFill/>
        </p:spPr>
        <p:txBody>
          <a:bodyPr wrap="square" rtlCol="0">
            <a:spAutoFit/>
          </a:bodyPr>
          <a:lstStyle/>
          <a:p>
            <a:r>
              <a:rPr lang="en-GB" dirty="0"/>
              <a:t>SEEKING, RAGE</a:t>
            </a:r>
          </a:p>
        </p:txBody>
      </p:sp>
      <p:sp>
        <p:nvSpPr>
          <p:cNvPr id="22" name="TextBox 21">
            <a:extLst>
              <a:ext uri="{FF2B5EF4-FFF2-40B4-BE49-F238E27FC236}">
                <a16:creationId xmlns:a16="http://schemas.microsoft.com/office/drawing/2014/main" id="{42824C58-869A-135B-9588-A1A102E06C2E}"/>
              </a:ext>
            </a:extLst>
          </p:cNvPr>
          <p:cNvSpPr txBox="1"/>
          <p:nvPr/>
        </p:nvSpPr>
        <p:spPr>
          <a:xfrm>
            <a:off x="3184989" y="5294497"/>
            <a:ext cx="2937422" cy="369332"/>
          </a:xfrm>
          <a:prstGeom prst="rect">
            <a:avLst/>
          </a:prstGeom>
          <a:noFill/>
        </p:spPr>
        <p:txBody>
          <a:bodyPr wrap="square" rtlCol="0">
            <a:spAutoFit/>
          </a:bodyPr>
          <a:lstStyle/>
          <a:p>
            <a:r>
              <a:rPr lang="en-GB" dirty="0"/>
              <a:t>Predators – Human, Animal</a:t>
            </a:r>
          </a:p>
        </p:txBody>
      </p:sp>
      <p:sp>
        <p:nvSpPr>
          <p:cNvPr id="24" name="TextBox 23">
            <a:extLst>
              <a:ext uri="{FF2B5EF4-FFF2-40B4-BE49-F238E27FC236}">
                <a16:creationId xmlns:a16="http://schemas.microsoft.com/office/drawing/2014/main" id="{25DFDE60-8DE3-A76D-D6B7-B2D20D41846E}"/>
              </a:ext>
            </a:extLst>
          </p:cNvPr>
          <p:cNvSpPr txBox="1"/>
          <p:nvPr/>
        </p:nvSpPr>
        <p:spPr>
          <a:xfrm>
            <a:off x="8042067" y="5226529"/>
            <a:ext cx="1530557" cy="369332"/>
          </a:xfrm>
          <a:prstGeom prst="rect">
            <a:avLst/>
          </a:prstGeom>
          <a:noFill/>
        </p:spPr>
        <p:txBody>
          <a:bodyPr wrap="square" rtlCol="0">
            <a:spAutoFit/>
          </a:bodyPr>
          <a:lstStyle/>
          <a:p>
            <a:r>
              <a:rPr lang="en-GB" dirty="0"/>
              <a:t>FEAR, RAGE</a:t>
            </a:r>
          </a:p>
        </p:txBody>
      </p:sp>
      <p:sp>
        <p:nvSpPr>
          <p:cNvPr id="25" name="TextBox 24">
            <a:extLst>
              <a:ext uri="{FF2B5EF4-FFF2-40B4-BE49-F238E27FC236}">
                <a16:creationId xmlns:a16="http://schemas.microsoft.com/office/drawing/2014/main" id="{B2D013DD-D21D-2251-A4CD-26E7F730C2C1}"/>
              </a:ext>
            </a:extLst>
          </p:cNvPr>
          <p:cNvSpPr txBox="1"/>
          <p:nvPr/>
        </p:nvSpPr>
        <p:spPr>
          <a:xfrm>
            <a:off x="7484486" y="4111741"/>
            <a:ext cx="1507113" cy="369332"/>
          </a:xfrm>
          <a:prstGeom prst="rect">
            <a:avLst/>
          </a:prstGeom>
          <a:noFill/>
        </p:spPr>
        <p:txBody>
          <a:bodyPr wrap="square" rtlCol="0">
            <a:spAutoFit/>
          </a:bodyPr>
          <a:lstStyle/>
          <a:p>
            <a:r>
              <a:rPr lang="en-GB" dirty="0"/>
              <a:t>FEAR, RAGE</a:t>
            </a:r>
          </a:p>
        </p:txBody>
      </p:sp>
      <p:sp>
        <p:nvSpPr>
          <p:cNvPr id="26" name="TextBox 25">
            <a:extLst>
              <a:ext uri="{FF2B5EF4-FFF2-40B4-BE49-F238E27FC236}">
                <a16:creationId xmlns:a16="http://schemas.microsoft.com/office/drawing/2014/main" id="{DE91B198-004C-66AC-D0D9-0A307A2F285B}"/>
              </a:ext>
            </a:extLst>
          </p:cNvPr>
          <p:cNvSpPr txBox="1"/>
          <p:nvPr/>
        </p:nvSpPr>
        <p:spPr>
          <a:xfrm>
            <a:off x="7116842" y="3630777"/>
            <a:ext cx="3341608" cy="369332"/>
          </a:xfrm>
          <a:prstGeom prst="rect">
            <a:avLst/>
          </a:prstGeom>
          <a:noFill/>
        </p:spPr>
        <p:txBody>
          <a:bodyPr wrap="square" rtlCol="0">
            <a:spAutoFit/>
          </a:bodyPr>
          <a:lstStyle/>
          <a:p>
            <a:r>
              <a:rPr lang="en-GB" dirty="0"/>
              <a:t>CARE. PANIC, LUST, PLAY, RAGE</a:t>
            </a:r>
          </a:p>
        </p:txBody>
      </p:sp>
      <p:sp>
        <p:nvSpPr>
          <p:cNvPr id="27" name="TextBox 26">
            <a:extLst>
              <a:ext uri="{FF2B5EF4-FFF2-40B4-BE49-F238E27FC236}">
                <a16:creationId xmlns:a16="http://schemas.microsoft.com/office/drawing/2014/main" id="{873761CE-6407-2480-1D2D-0E58B3B9AEBF}"/>
              </a:ext>
            </a:extLst>
          </p:cNvPr>
          <p:cNvSpPr txBox="1"/>
          <p:nvPr/>
        </p:nvSpPr>
        <p:spPr>
          <a:xfrm>
            <a:off x="6692609" y="3052522"/>
            <a:ext cx="3814366" cy="369332"/>
          </a:xfrm>
          <a:prstGeom prst="rect">
            <a:avLst/>
          </a:prstGeom>
          <a:noFill/>
        </p:spPr>
        <p:txBody>
          <a:bodyPr wrap="square" rtlCol="0">
            <a:spAutoFit/>
          </a:bodyPr>
          <a:lstStyle/>
          <a:p>
            <a:r>
              <a:rPr lang="en-GB" dirty="0"/>
              <a:t>Joy, Exultation, Gratification, Relief</a:t>
            </a:r>
          </a:p>
        </p:txBody>
      </p:sp>
      <p:sp>
        <p:nvSpPr>
          <p:cNvPr id="28" name="TextBox 27">
            <a:extLst>
              <a:ext uri="{FF2B5EF4-FFF2-40B4-BE49-F238E27FC236}">
                <a16:creationId xmlns:a16="http://schemas.microsoft.com/office/drawing/2014/main" id="{06067DA3-919E-984B-F027-BC9EE300A507}"/>
              </a:ext>
            </a:extLst>
          </p:cNvPr>
          <p:cNvSpPr txBox="1"/>
          <p:nvPr/>
        </p:nvSpPr>
        <p:spPr>
          <a:xfrm>
            <a:off x="6501979" y="2362108"/>
            <a:ext cx="1229726" cy="369332"/>
          </a:xfrm>
          <a:prstGeom prst="rect">
            <a:avLst/>
          </a:prstGeom>
          <a:noFill/>
        </p:spPr>
        <p:txBody>
          <a:bodyPr wrap="square" rtlCol="0">
            <a:spAutoFit/>
          </a:bodyPr>
          <a:lstStyle/>
          <a:p>
            <a:r>
              <a:rPr lang="en-GB" dirty="0"/>
              <a:t>SEEKING</a:t>
            </a:r>
          </a:p>
        </p:txBody>
      </p:sp>
      <p:sp>
        <p:nvSpPr>
          <p:cNvPr id="29" name="TextBox 28">
            <a:extLst>
              <a:ext uri="{FF2B5EF4-FFF2-40B4-BE49-F238E27FC236}">
                <a16:creationId xmlns:a16="http://schemas.microsoft.com/office/drawing/2014/main" id="{F5830F54-D5CF-6101-CAE8-2A83B352561E}"/>
              </a:ext>
            </a:extLst>
          </p:cNvPr>
          <p:cNvSpPr txBox="1"/>
          <p:nvPr/>
        </p:nvSpPr>
        <p:spPr>
          <a:xfrm>
            <a:off x="5514975" y="1270885"/>
            <a:ext cx="3814366" cy="954107"/>
          </a:xfrm>
          <a:prstGeom prst="rect">
            <a:avLst/>
          </a:prstGeom>
          <a:noFill/>
        </p:spPr>
        <p:txBody>
          <a:bodyPr wrap="square" rtlCol="0">
            <a:spAutoFit/>
          </a:bodyPr>
          <a:lstStyle/>
          <a:p>
            <a:r>
              <a:rPr lang="en-GB" sz="2800" dirty="0"/>
              <a:t>Maslow’s Pyramid of Human Needs</a:t>
            </a:r>
          </a:p>
        </p:txBody>
      </p:sp>
    </p:spTree>
    <p:extLst>
      <p:ext uri="{BB962C8B-B14F-4D97-AF65-F5344CB8AC3E}">
        <p14:creationId xmlns:p14="http://schemas.microsoft.com/office/powerpoint/2010/main" val="2782816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7C1057-2B0A-EB1F-D67A-C073137F486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185D350-73B8-5E7C-BF2D-6AB7CD8FC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a:extLst>
              <a:ext uri="{FF2B5EF4-FFF2-40B4-BE49-F238E27FC236}">
                <a16:creationId xmlns:a16="http://schemas.microsoft.com/office/drawing/2014/main" id="{13C867AF-6B61-8AD3-A270-5E8DFE0BB269}"/>
              </a:ext>
            </a:extLst>
          </p:cNvPr>
          <p:cNvSpPr txBox="1"/>
          <p:nvPr/>
        </p:nvSpPr>
        <p:spPr>
          <a:xfrm>
            <a:off x="1204038" y="1037066"/>
            <a:ext cx="10587909" cy="5703429"/>
          </a:xfrm>
          <a:prstGeom prst="rect">
            <a:avLst/>
          </a:prstGeom>
        </p:spPr>
        <p:txBody>
          <a:bodyPr vert="horz" lIns="91440" tIns="45720" rIns="91440" bIns="45720" rtlCol="0" anchor="t">
            <a:normAutofit fontScale="92500" lnSpcReduction="10000"/>
          </a:bodyPr>
          <a:lstStyle/>
          <a:p>
            <a:pPr algn="ctr">
              <a:lnSpc>
                <a:spcPct val="90000"/>
              </a:lnSpc>
              <a:spcBef>
                <a:spcPct val="0"/>
              </a:spcBef>
              <a:spcAft>
                <a:spcPts val="600"/>
              </a:spcAft>
            </a:pPr>
            <a:r>
              <a:rPr lang="en-US" sz="4800" dirty="0">
                <a:solidFill>
                  <a:srgbClr val="92D050"/>
                </a:solidFill>
                <a:latin typeface="+mj-lt"/>
                <a:ea typeface="+mj-ea"/>
                <a:cs typeface="+mj-cs"/>
              </a:rPr>
              <a:t>What is emotion?</a:t>
            </a:r>
          </a:p>
          <a:p>
            <a:pPr algn="ctr">
              <a:lnSpc>
                <a:spcPct val="90000"/>
              </a:lnSpc>
              <a:spcBef>
                <a:spcPct val="0"/>
              </a:spcBef>
              <a:spcAft>
                <a:spcPts val="600"/>
              </a:spcAft>
            </a:pPr>
            <a:endParaRPr lang="en-US" sz="4800" dirty="0">
              <a:solidFill>
                <a:srgbClr val="FFFFFF"/>
              </a:solidFill>
              <a:latin typeface="+mj-lt"/>
              <a:ea typeface="+mj-ea"/>
              <a:cs typeface="+mj-cs"/>
            </a:endParaRPr>
          </a:p>
          <a:p>
            <a:pPr algn="ctr">
              <a:lnSpc>
                <a:spcPct val="90000"/>
              </a:lnSpc>
              <a:spcBef>
                <a:spcPct val="0"/>
              </a:spcBef>
              <a:spcAft>
                <a:spcPts val="600"/>
              </a:spcAft>
            </a:pPr>
            <a:r>
              <a:rPr lang="en-US" sz="4800" b="1" dirty="0">
                <a:solidFill>
                  <a:srgbClr val="FFFFFF"/>
                </a:solidFill>
                <a:latin typeface="+mj-lt"/>
                <a:ea typeface="+mj-ea"/>
                <a:cs typeface="+mj-cs"/>
              </a:rPr>
              <a:t>Emotional Impulses and </a:t>
            </a:r>
            <a:r>
              <a:rPr lang="en-US" sz="4800" b="1" dirty="0" err="1">
                <a:solidFill>
                  <a:srgbClr val="FFFFFF"/>
                </a:solidFill>
                <a:latin typeface="+mj-lt"/>
                <a:ea typeface="+mj-ea"/>
                <a:cs typeface="+mj-cs"/>
              </a:rPr>
              <a:t>Behaviours</a:t>
            </a:r>
            <a:endParaRPr lang="en-US" sz="4800" b="1" dirty="0">
              <a:solidFill>
                <a:srgbClr val="FFFFFF"/>
              </a:solidFill>
              <a:latin typeface="+mj-lt"/>
              <a:ea typeface="+mj-ea"/>
              <a:cs typeface="+mj-cs"/>
            </a:endParaRPr>
          </a:p>
          <a:p>
            <a:pPr algn="ctr">
              <a:lnSpc>
                <a:spcPct val="90000"/>
              </a:lnSpc>
              <a:spcBef>
                <a:spcPct val="0"/>
              </a:spcBef>
              <a:spcAft>
                <a:spcPts val="600"/>
              </a:spcAft>
            </a:pPr>
            <a:endParaRPr lang="en-US" sz="4800" dirty="0">
              <a:solidFill>
                <a:srgbClr val="FFFFFF"/>
              </a:solidFill>
              <a:latin typeface="+mj-lt"/>
              <a:ea typeface="+mj-ea"/>
              <a:cs typeface="+mj-cs"/>
            </a:endParaRPr>
          </a:p>
          <a:p>
            <a:pPr algn="ctr">
              <a:lnSpc>
                <a:spcPct val="90000"/>
              </a:lnSpc>
              <a:spcBef>
                <a:spcPct val="0"/>
              </a:spcBef>
              <a:spcAft>
                <a:spcPts val="600"/>
              </a:spcAft>
            </a:pPr>
            <a:r>
              <a:rPr lang="en-US" sz="4800" dirty="0">
                <a:solidFill>
                  <a:srgbClr val="FFFFFF"/>
                </a:solidFill>
                <a:latin typeface="+mj-lt"/>
                <a:ea typeface="+mj-ea"/>
                <a:cs typeface="+mj-cs"/>
              </a:rPr>
              <a:t> Primitive emotional </a:t>
            </a:r>
            <a:r>
              <a:rPr lang="en-US" sz="4800" dirty="0" err="1">
                <a:solidFill>
                  <a:srgbClr val="FFFFFF"/>
                </a:solidFill>
                <a:latin typeface="+mj-lt"/>
                <a:ea typeface="+mj-ea"/>
                <a:cs typeface="+mj-cs"/>
              </a:rPr>
              <a:t>behaviours</a:t>
            </a:r>
            <a:r>
              <a:rPr lang="en-US" sz="4800" dirty="0">
                <a:solidFill>
                  <a:srgbClr val="FFFFFF"/>
                </a:solidFill>
                <a:latin typeface="+mj-lt"/>
                <a:ea typeface="+mj-ea"/>
                <a:cs typeface="+mj-cs"/>
              </a:rPr>
              <a:t> will enable a simple mammal, e.g. a mouse or a monkey, to survive without thought.  They act as automatic responses to valuable environmental stimuli.</a:t>
            </a:r>
          </a:p>
          <a:p>
            <a:pPr algn="ctr">
              <a:lnSpc>
                <a:spcPct val="90000"/>
              </a:lnSpc>
              <a:spcBef>
                <a:spcPct val="0"/>
              </a:spcBef>
              <a:spcAft>
                <a:spcPts val="600"/>
              </a:spcAft>
            </a:pPr>
            <a:endParaRPr lang="en-US" sz="4800" dirty="0">
              <a:solidFill>
                <a:srgbClr val="FFFFFF"/>
              </a:solidFill>
              <a:latin typeface="+mj-lt"/>
              <a:ea typeface="+mj-ea"/>
              <a:cs typeface="+mj-cs"/>
            </a:endParaRPr>
          </a:p>
          <a:p>
            <a:pPr marL="571500" indent="-571500">
              <a:lnSpc>
                <a:spcPct val="90000"/>
              </a:lnSpc>
              <a:spcBef>
                <a:spcPct val="0"/>
              </a:spcBef>
              <a:spcAft>
                <a:spcPts val="600"/>
              </a:spcAft>
              <a:buFont typeface="Arial" panose="020B0604020202020204" pitchFamily="34" charset="0"/>
              <a:buChar char="•"/>
            </a:pPr>
            <a:endParaRPr lang="en-US" sz="3600" dirty="0">
              <a:solidFill>
                <a:srgbClr val="FFFFFF"/>
              </a:solidFill>
              <a:latin typeface="+mj-lt"/>
              <a:ea typeface="+mj-ea"/>
              <a:cs typeface="+mj-cs"/>
            </a:endParaRPr>
          </a:p>
        </p:txBody>
      </p:sp>
      <p:sp>
        <p:nvSpPr>
          <p:cNvPr id="11" name="Graphic 13">
            <a:extLst>
              <a:ext uri="{FF2B5EF4-FFF2-40B4-BE49-F238E27FC236}">
                <a16:creationId xmlns:a16="http://schemas.microsoft.com/office/drawing/2014/main" id="{A4954A57-518B-0B08-624A-BCC3494D4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3" name="Graphic 12">
            <a:extLst>
              <a:ext uri="{FF2B5EF4-FFF2-40B4-BE49-F238E27FC236}">
                <a16:creationId xmlns:a16="http://schemas.microsoft.com/office/drawing/2014/main" id="{76523FD5-DECB-0F05-C751-B989B39A6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5A1641A4-BCA8-AE9D-18CD-3F59F3C68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7" name="Straight Connector 16">
            <a:extLst>
              <a:ext uri="{FF2B5EF4-FFF2-40B4-BE49-F238E27FC236}">
                <a16:creationId xmlns:a16="http://schemas.microsoft.com/office/drawing/2014/main" id="{EF560160-FACA-ADF6-92B9-F09281AB9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9" name="Graphic 22">
            <a:extLst>
              <a:ext uri="{FF2B5EF4-FFF2-40B4-BE49-F238E27FC236}">
                <a16:creationId xmlns:a16="http://schemas.microsoft.com/office/drawing/2014/main" id="{E51D0FD0-26EA-665F-F42C-3F7BD6A48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1" name="Graphic 23">
            <a:extLst>
              <a:ext uri="{FF2B5EF4-FFF2-40B4-BE49-F238E27FC236}">
                <a16:creationId xmlns:a16="http://schemas.microsoft.com/office/drawing/2014/main" id="{E04EA2F9-140B-4912-A066-75889CE64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3" name="Graphic 21">
            <a:extLst>
              <a:ext uri="{FF2B5EF4-FFF2-40B4-BE49-F238E27FC236}">
                <a16:creationId xmlns:a16="http://schemas.microsoft.com/office/drawing/2014/main" id="{2DE38D0F-7E3C-8CCB-CDA6-EEB379A51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774724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38EBF7-CFA3-DA81-4D08-7CA6D28E6CA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63D7D13-E4BD-641F-AB8D-CE1F791CC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a:extLst>
              <a:ext uri="{FF2B5EF4-FFF2-40B4-BE49-F238E27FC236}">
                <a16:creationId xmlns:a16="http://schemas.microsoft.com/office/drawing/2014/main" id="{F7ADD511-FC88-39EA-462B-FA7D0F2C6126}"/>
              </a:ext>
            </a:extLst>
          </p:cNvPr>
          <p:cNvSpPr txBox="1"/>
          <p:nvPr/>
        </p:nvSpPr>
        <p:spPr>
          <a:xfrm>
            <a:off x="1204038" y="1037066"/>
            <a:ext cx="10273586" cy="5703429"/>
          </a:xfrm>
          <a:prstGeom prst="rect">
            <a:avLst/>
          </a:prstGeom>
        </p:spPr>
        <p:txBody>
          <a:bodyPr vert="horz" lIns="91440" tIns="45720" rIns="91440" bIns="45720" rtlCol="0" anchor="t">
            <a:normAutofit fontScale="92500" lnSpcReduction="10000"/>
          </a:bodyPr>
          <a:lstStyle/>
          <a:p>
            <a:pPr algn="ctr">
              <a:lnSpc>
                <a:spcPct val="90000"/>
              </a:lnSpc>
              <a:spcBef>
                <a:spcPct val="0"/>
              </a:spcBef>
              <a:spcAft>
                <a:spcPts val="600"/>
              </a:spcAft>
            </a:pPr>
            <a:r>
              <a:rPr lang="en-US" sz="4800" dirty="0">
                <a:solidFill>
                  <a:srgbClr val="92D050"/>
                </a:solidFill>
                <a:latin typeface="+mj-lt"/>
                <a:ea typeface="+mj-ea"/>
                <a:cs typeface="+mj-cs"/>
              </a:rPr>
              <a:t>What is emotion?</a:t>
            </a:r>
          </a:p>
          <a:p>
            <a:pPr algn="ctr">
              <a:lnSpc>
                <a:spcPct val="90000"/>
              </a:lnSpc>
              <a:spcBef>
                <a:spcPct val="0"/>
              </a:spcBef>
              <a:spcAft>
                <a:spcPts val="600"/>
              </a:spcAft>
            </a:pPr>
            <a:endParaRPr lang="en-US" sz="4800" dirty="0">
              <a:solidFill>
                <a:srgbClr val="FFFFFF"/>
              </a:solidFill>
              <a:latin typeface="+mj-lt"/>
              <a:ea typeface="+mj-ea"/>
              <a:cs typeface="+mj-cs"/>
            </a:endParaRPr>
          </a:p>
          <a:p>
            <a:pPr marL="571500" indent="-571500">
              <a:lnSpc>
                <a:spcPct val="90000"/>
              </a:lnSpc>
              <a:spcBef>
                <a:spcPct val="0"/>
              </a:spcBef>
              <a:spcAft>
                <a:spcPts val="600"/>
              </a:spcAft>
              <a:buFont typeface="Arial" panose="020B0604020202020204" pitchFamily="34" charset="0"/>
              <a:buChar char="•"/>
            </a:pPr>
            <a:r>
              <a:rPr lang="en-US" sz="3600" dirty="0">
                <a:solidFill>
                  <a:srgbClr val="FFFFFF"/>
                </a:solidFill>
                <a:latin typeface="+mj-lt"/>
                <a:ea typeface="+mj-ea"/>
                <a:cs typeface="+mj-cs"/>
              </a:rPr>
              <a:t>All emotions have a characteristic </a:t>
            </a:r>
            <a:r>
              <a:rPr lang="en-US" sz="3600" dirty="0" err="1">
                <a:solidFill>
                  <a:srgbClr val="FFFFFF"/>
                </a:solidFill>
                <a:latin typeface="+mj-lt"/>
                <a:ea typeface="+mj-ea"/>
                <a:cs typeface="+mj-cs"/>
              </a:rPr>
              <a:t>behavioural</a:t>
            </a:r>
            <a:r>
              <a:rPr lang="en-US" sz="3600" dirty="0">
                <a:solidFill>
                  <a:srgbClr val="FFFFFF"/>
                </a:solidFill>
                <a:latin typeface="+mj-lt"/>
                <a:ea typeface="+mj-ea"/>
                <a:cs typeface="+mj-cs"/>
              </a:rPr>
              <a:t> impulse:</a:t>
            </a:r>
          </a:p>
          <a:p>
            <a:pPr marL="571500" indent="-571500">
              <a:lnSpc>
                <a:spcPct val="90000"/>
              </a:lnSpc>
              <a:spcBef>
                <a:spcPct val="0"/>
              </a:spcBef>
              <a:spcAft>
                <a:spcPts val="600"/>
              </a:spcAft>
              <a:buFont typeface="Arial" panose="020B0604020202020204" pitchFamily="34" charset="0"/>
              <a:buChar char="•"/>
            </a:pPr>
            <a:endParaRPr lang="en-US" sz="3600" dirty="0">
              <a:solidFill>
                <a:srgbClr val="FFFFFF"/>
              </a:solidFill>
              <a:latin typeface="+mj-lt"/>
              <a:ea typeface="+mj-ea"/>
              <a:cs typeface="+mj-cs"/>
            </a:endParaRPr>
          </a:p>
          <a:p>
            <a:pPr marL="571500" indent="-571500">
              <a:lnSpc>
                <a:spcPct val="90000"/>
              </a:lnSpc>
              <a:spcBef>
                <a:spcPct val="0"/>
              </a:spcBef>
              <a:spcAft>
                <a:spcPts val="600"/>
              </a:spcAft>
              <a:buFont typeface="Arial" panose="020B0604020202020204" pitchFamily="34" charset="0"/>
              <a:buChar char="•"/>
            </a:pPr>
            <a:r>
              <a:rPr lang="en-US" sz="3600" dirty="0">
                <a:solidFill>
                  <a:srgbClr val="FFFFFF"/>
                </a:solidFill>
                <a:latin typeface="+mj-lt"/>
                <a:ea typeface="+mj-ea"/>
                <a:cs typeface="+mj-cs"/>
              </a:rPr>
              <a:t>FEAR: Flee or freeze</a:t>
            </a:r>
          </a:p>
          <a:p>
            <a:pPr marL="571500" indent="-571500">
              <a:lnSpc>
                <a:spcPct val="90000"/>
              </a:lnSpc>
              <a:spcBef>
                <a:spcPct val="0"/>
              </a:spcBef>
              <a:spcAft>
                <a:spcPts val="600"/>
              </a:spcAft>
              <a:buFont typeface="Arial" panose="020B0604020202020204" pitchFamily="34" charset="0"/>
              <a:buChar char="•"/>
            </a:pPr>
            <a:r>
              <a:rPr lang="en-US" sz="3600" dirty="0">
                <a:solidFill>
                  <a:srgbClr val="FFFFFF"/>
                </a:solidFill>
                <a:latin typeface="+mj-lt"/>
                <a:ea typeface="+mj-ea"/>
                <a:cs typeface="+mj-cs"/>
              </a:rPr>
              <a:t>RAGE: Aggression to overcome constraint</a:t>
            </a:r>
          </a:p>
          <a:p>
            <a:pPr marL="571500" indent="-571500">
              <a:lnSpc>
                <a:spcPct val="90000"/>
              </a:lnSpc>
              <a:spcBef>
                <a:spcPct val="0"/>
              </a:spcBef>
              <a:spcAft>
                <a:spcPts val="600"/>
              </a:spcAft>
              <a:buFont typeface="Arial" panose="020B0604020202020204" pitchFamily="34" charset="0"/>
              <a:buChar char="•"/>
            </a:pPr>
            <a:r>
              <a:rPr lang="en-US" sz="3600" dirty="0">
                <a:solidFill>
                  <a:srgbClr val="FFFFFF"/>
                </a:solidFill>
                <a:latin typeface="+mj-lt"/>
                <a:ea typeface="+mj-ea"/>
                <a:cs typeface="+mj-cs"/>
              </a:rPr>
              <a:t>SEEKING: Forage for food, water, shelter</a:t>
            </a:r>
          </a:p>
          <a:p>
            <a:pPr marL="571500" indent="-571500">
              <a:lnSpc>
                <a:spcPct val="90000"/>
              </a:lnSpc>
              <a:spcBef>
                <a:spcPct val="0"/>
              </a:spcBef>
              <a:spcAft>
                <a:spcPts val="600"/>
              </a:spcAft>
              <a:buFont typeface="Arial" panose="020B0604020202020204" pitchFamily="34" charset="0"/>
              <a:buChar char="•"/>
            </a:pPr>
            <a:r>
              <a:rPr lang="en-US" sz="3600" dirty="0">
                <a:solidFill>
                  <a:srgbClr val="FFFFFF"/>
                </a:solidFill>
                <a:latin typeface="+mj-lt"/>
                <a:ea typeface="+mj-ea"/>
                <a:cs typeface="+mj-cs"/>
              </a:rPr>
              <a:t>CARE/PANIC: Parent feeding offspring/ offspring nourishment and attention.</a:t>
            </a:r>
          </a:p>
          <a:p>
            <a:pPr marL="571500" indent="-571500">
              <a:lnSpc>
                <a:spcPct val="90000"/>
              </a:lnSpc>
              <a:spcBef>
                <a:spcPct val="0"/>
              </a:spcBef>
              <a:spcAft>
                <a:spcPts val="600"/>
              </a:spcAft>
              <a:buFont typeface="Arial" panose="020B0604020202020204" pitchFamily="34" charset="0"/>
              <a:buChar char="•"/>
            </a:pPr>
            <a:r>
              <a:rPr lang="en-US" sz="3600" dirty="0">
                <a:solidFill>
                  <a:srgbClr val="FFFFFF"/>
                </a:solidFill>
                <a:latin typeface="+mj-lt"/>
                <a:ea typeface="+mj-ea"/>
                <a:cs typeface="+mj-cs"/>
              </a:rPr>
              <a:t>LUST: Mating</a:t>
            </a:r>
          </a:p>
          <a:p>
            <a:pPr marL="571500" indent="-571500">
              <a:lnSpc>
                <a:spcPct val="90000"/>
              </a:lnSpc>
              <a:spcBef>
                <a:spcPct val="0"/>
              </a:spcBef>
              <a:spcAft>
                <a:spcPts val="600"/>
              </a:spcAft>
              <a:buFont typeface="Arial" panose="020B0604020202020204" pitchFamily="34" charset="0"/>
              <a:buChar char="•"/>
            </a:pPr>
            <a:r>
              <a:rPr lang="en-US" sz="3600" dirty="0">
                <a:solidFill>
                  <a:srgbClr val="FFFFFF"/>
                </a:solidFill>
                <a:latin typeface="+mj-lt"/>
                <a:ea typeface="+mj-ea"/>
                <a:cs typeface="+mj-cs"/>
              </a:rPr>
              <a:t>PLAY: Play</a:t>
            </a:r>
          </a:p>
          <a:p>
            <a:pPr marL="571500" indent="-571500">
              <a:lnSpc>
                <a:spcPct val="90000"/>
              </a:lnSpc>
              <a:spcBef>
                <a:spcPct val="0"/>
              </a:spcBef>
              <a:spcAft>
                <a:spcPts val="600"/>
              </a:spcAft>
              <a:buFont typeface="Arial" panose="020B0604020202020204" pitchFamily="34" charset="0"/>
              <a:buChar char="•"/>
            </a:pPr>
            <a:endParaRPr lang="en-US" sz="3600" dirty="0">
              <a:solidFill>
                <a:srgbClr val="FFFFFF"/>
              </a:solidFill>
              <a:latin typeface="+mj-lt"/>
              <a:ea typeface="+mj-ea"/>
              <a:cs typeface="+mj-cs"/>
            </a:endParaRPr>
          </a:p>
          <a:p>
            <a:pPr marL="571500" indent="-571500">
              <a:lnSpc>
                <a:spcPct val="90000"/>
              </a:lnSpc>
              <a:spcBef>
                <a:spcPct val="0"/>
              </a:spcBef>
              <a:spcAft>
                <a:spcPts val="600"/>
              </a:spcAft>
              <a:buFont typeface="Arial" panose="020B0604020202020204" pitchFamily="34" charset="0"/>
              <a:buChar char="•"/>
            </a:pPr>
            <a:endParaRPr lang="en-US" sz="3600" dirty="0">
              <a:solidFill>
                <a:srgbClr val="FFFFFF"/>
              </a:solidFill>
              <a:latin typeface="+mj-lt"/>
              <a:ea typeface="+mj-ea"/>
              <a:cs typeface="+mj-cs"/>
            </a:endParaRPr>
          </a:p>
          <a:p>
            <a:pPr marL="571500" indent="-571500">
              <a:lnSpc>
                <a:spcPct val="90000"/>
              </a:lnSpc>
              <a:spcBef>
                <a:spcPct val="0"/>
              </a:spcBef>
              <a:spcAft>
                <a:spcPts val="600"/>
              </a:spcAft>
              <a:buFont typeface="Arial" panose="020B0604020202020204" pitchFamily="34" charset="0"/>
              <a:buChar char="•"/>
            </a:pPr>
            <a:endParaRPr lang="en-US" sz="3600" dirty="0">
              <a:solidFill>
                <a:srgbClr val="FFFFFF"/>
              </a:solidFill>
              <a:latin typeface="+mj-lt"/>
              <a:ea typeface="+mj-ea"/>
              <a:cs typeface="+mj-cs"/>
            </a:endParaRPr>
          </a:p>
        </p:txBody>
      </p:sp>
      <p:sp>
        <p:nvSpPr>
          <p:cNvPr id="11" name="Graphic 13">
            <a:extLst>
              <a:ext uri="{FF2B5EF4-FFF2-40B4-BE49-F238E27FC236}">
                <a16:creationId xmlns:a16="http://schemas.microsoft.com/office/drawing/2014/main" id="{2DD01D1B-B682-9112-8CFA-928FA04AA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3" name="Graphic 12">
            <a:extLst>
              <a:ext uri="{FF2B5EF4-FFF2-40B4-BE49-F238E27FC236}">
                <a16:creationId xmlns:a16="http://schemas.microsoft.com/office/drawing/2014/main" id="{5C19D808-4A81-3B29-D1EB-6B13C585BB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12709A22-89C4-3EA5-8DAC-3D7601588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7" name="Straight Connector 16">
            <a:extLst>
              <a:ext uri="{FF2B5EF4-FFF2-40B4-BE49-F238E27FC236}">
                <a16:creationId xmlns:a16="http://schemas.microsoft.com/office/drawing/2014/main" id="{09FC9A82-1191-212D-F618-09E48FF973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9" name="Graphic 22">
            <a:extLst>
              <a:ext uri="{FF2B5EF4-FFF2-40B4-BE49-F238E27FC236}">
                <a16:creationId xmlns:a16="http://schemas.microsoft.com/office/drawing/2014/main" id="{4E4E67D3-2A8D-BDCC-3DB0-7A2874E19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1" name="Graphic 23">
            <a:extLst>
              <a:ext uri="{FF2B5EF4-FFF2-40B4-BE49-F238E27FC236}">
                <a16:creationId xmlns:a16="http://schemas.microsoft.com/office/drawing/2014/main" id="{AF6CA71F-652D-A64A-A290-A36CF05CF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3" name="Graphic 21">
            <a:extLst>
              <a:ext uri="{FF2B5EF4-FFF2-40B4-BE49-F238E27FC236}">
                <a16:creationId xmlns:a16="http://schemas.microsoft.com/office/drawing/2014/main" id="{8AD8DF7D-6287-2F30-C416-0188207BA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097763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631C74-26A8-6861-BA0A-495A6E0674D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344A81B-FA70-4727-57A8-4AE4E16FD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a:extLst>
              <a:ext uri="{FF2B5EF4-FFF2-40B4-BE49-F238E27FC236}">
                <a16:creationId xmlns:a16="http://schemas.microsoft.com/office/drawing/2014/main" id="{AA3CAF10-8C8C-0157-299B-11E8F86BEC55}"/>
              </a:ext>
            </a:extLst>
          </p:cNvPr>
          <p:cNvSpPr txBox="1"/>
          <p:nvPr/>
        </p:nvSpPr>
        <p:spPr>
          <a:xfrm>
            <a:off x="1204039" y="722384"/>
            <a:ext cx="9836749" cy="5703429"/>
          </a:xfrm>
          <a:prstGeom prst="rect">
            <a:avLst/>
          </a:prstGeom>
        </p:spPr>
        <p:txBody>
          <a:bodyPr vert="horz" lIns="91440" tIns="45720" rIns="91440" bIns="45720" rtlCol="0" anchor="t">
            <a:normAutofit lnSpcReduction="10000"/>
          </a:bodyPr>
          <a:lstStyle/>
          <a:p>
            <a:pPr algn="ctr">
              <a:lnSpc>
                <a:spcPct val="90000"/>
              </a:lnSpc>
              <a:spcBef>
                <a:spcPct val="0"/>
              </a:spcBef>
              <a:spcAft>
                <a:spcPts val="600"/>
              </a:spcAft>
            </a:pPr>
            <a:r>
              <a:rPr lang="en-US" sz="4800" dirty="0">
                <a:solidFill>
                  <a:srgbClr val="92D050"/>
                </a:solidFill>
                <a:latin typeface="+mj-lt"/>
                <a:ea typeface="+mj-ea"/>
                <a:cs typeface="+mj-cs"/>
              </a:rPr>
              <a:t>What is emotion?</a:t>
            </a:r>
          </a:p>
          <a:p>
            <a:pPr algn="ctr">
              <a:lnSpc>
                <a:spcPct val="90000"/>
              </a:lnSpc>
              <a:spcBef>
                <a:spcPct val="0"/>
              </a:spcBef>
              <a:spcAft>
                <a:spcPts val="600"/>
              </a:spcAft>
            </a:pPr>
            <a:endParaRPr lang="en-US" sz="4800" dirty="0">
              <a:solidFill>
                <a:srgbClr val="FFFFFF"/>
              </a:solidFill>
              <a:latin typeface="+mj-lt"/>
              <a:ea typeface="+mj-ea"/>
              <a:cs typeface="+mj-cs"/>
            </a:endParaRPr>
          </a:p>
          <a:p>
            <a:pPr algn="ctr">
              <a:lnSpc>
                <a:spcPct val="90000"/>
              </a:lnSpc>
              <a:spcBef>
                <a:spcPct val="0"/>
              </a:spcBef>
              <a:spcAft>
                <a:spcPts val="600"/>
              </a:spcAft>
            </a:pPr>
            <a:r>
              <a:rPr lang="en-US" sz="4800" dirty="0">
                <a:solidFill>
                  <a:srgbClr val="FFFFFF"/>
                </a:solidFill>
                <a:latin typeface="+mj-lt"/>
                <a:ea typeface="+mj-ea"/>
                <a:cs typeface="+mj-cs"/>
              </a:rPr>
              <a:t>Primitive emotional </a:t>
            </a:r>
            <a:r>
              <a:rPr lang="en-US" sz="4800" dirty="0" err="1">
                <a:solidFill>
                  <a:srgbClr val="FFFFFF"/>
                </a:solidFill>
                <a:latin typeface="+mj-lt"/>
                <a:ea typeface="+mj-ea"/>
                <a:cs typeface="+mj-cs"/>
              </a:rPr>
              <a:t>behaviours</a:t>
            </a:r>
            <a:r>
              <a:rPr lang="en-US" sz="4800" dirty="0">
                <a:solidFill>
                  <a:srgbClr val="FFFFFF"/>
                </a:solidFill>
                <a:latin typeface="+mj-lt"/>
                <a:ea typeface="+mj-ea"/>
                <a:cs typeface="+mj-cs"/>
              </a:rPr>
              <a:t> do not work well in advanced human societies. We have developed sophisticated brain functions which will override basic emotional </a:t>
            </a:r>
            <a:r>
              <a:rPr lang="en-US" sz="4800" dirty="0" err="1">
                <a:solidFill>
                  <a:srgbClr val="FFFFFF"/>
                </a:solidFill>
                <a:latin typeface="+mj-lt"/>
                <a:ea typeface="+mj-ea"/>
                <a:cs typeface="+mj-cs"/>
              </a:rPr>
              <a:t>behaviours</a:t>
            </a:r>
            <a:r>
              <a:rPr lang="en-US" sz="4800" dirty="0">
                <a:solidFill>
                  <a:srgbClr val="FFFFFF"/>
                </a:solidFill>
                <a:latin typeface="+mj-lt"/>
                <a:ea typeface="+mj-ea"/>
                <a:cs typeface="+mj-cs"/>
              </a:rPr>
              <a:t> in most situations, but the </a:t>
            </a:r>
            <a:r>
              <a:rPr lang="en-US" sz="4800" dirty="0" err="1">
                <a:solidFill>
                  <a:srgbClr val="FFFFFF"/>
                </a:solidFill>
                <a:latin typeface="+mj-lt"/>
                <a:ea typeface="+mj-ea"/>
                <a:cs typeface="+mj-cs"/>
              </a:rPr>
              <a:t>behavioural</a:t>
            </a:r>
            <a:r>
              <a:rPr lang="en-US" sz="4800" dirty="0">
                <a:solidFill>
                  <a:srgbClr val="FFFFFF"/>
                </a:solidFill>
                <a:latin typeface="+mj-lt"/>
                <a:ea typeface="+mj-ea"/>
                <a:cs typeface="+mj-cs"/>
              </a:rPr>
              <a:t> impulses remain.</a:t>
            </a:r>
          </a:p>
          <a:p>
            <a:pPr marL="571500" indent="-571500">
              <a:lnSpc>
                <a:spcPct val="90000"/>
              </a:lnSpc>
              <a:spcBef>
                <a:spcPct val="0"/>
              </a:spcBef>
              <a:spcAft>
                <a:spcPts val="600"/>
              </a:spcAft>
              <a:buFont typeface="Arial" panose="020B0604020202020204" pitchFamily="34" charset="0"/>
              <a:buChar char="•"/>
            </a:pPr>
            <a:endParaRPr lang="en-US" sz="3600" dirty="0">
              <a:solidFill>
                <a:srgbClr val="FFFFFF"/>
              </a:solidFill>
              <a:latin typeface="+mj-lt"/>
              <a:ea typeface="+mj-ea"/>
              <a:cs typeface="+mj-cs"/>
            </a:endParaRPr>
          </a:p>
        </p:txBody>
      </p:sp>
      <p:sp>
        <p:nvSpPr>
          <p:cNvPr id="11" name="Graphic 13">
            <a:extLst>
              <a:ext uri="{FF2B5EF4-FFF2-40B4-BE49-F238E27FC236}">
                <a16:creationId xmlns:a16="http://schemas.microsoft.com/office/drawing/2014/main" id="{086E3F34-BD26-3810-6B3E-8D4A22A54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3" name="Graphic 12">
            <a:extLst>
              <a:ext uri="{FF2B5EF4-FFF2-40B4-BE49-F238E27FC236}">
                <a16:creationId xmlns:a16="http://schemas.microsoft.com/office/drawing/2014/main" id="{E7C87982-917D-7087-35E7-8E24EA335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9FB89E91-EFD9-E321-EF0A-893CDC4B5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7" name="Straight Connector 16">
            <a:extLst>
              <a:ext uri="{FF2B5EF4-FFF2-40B4-BE49-F238E27FC236}">
                <a16:creationId xmlns:a16="http://schemas.microsoft.com/office/drawing/2014/main" id="{45F530FE-E971-50D7-301C-6F8218738B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9" name="Graphic 22">
            <a:extLst>
              <a:ext uri="{FF2B5EF4-FFF2-40B4-BE49-F238E27FC236}">
                <a16:creationId xmlns:a16="http://schemas.microsoft.com/office/drawing/2014/main" id="{25178761-1675-349C-507C-5A1021B29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1" name="Graphic 23">
            <a:extLst>
              <a:ext uri="{FF2B5EF4-FFF2-40B4-BE49-F238E27FC236}">
                <a16:creationId xmlns:a16="http://schemas.microsoft.com/office/drawing/2014/main" id="{88595CEF-959E-3D9E-A23F-15DFD734A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3" name="Graphic 21">
            <a:extLst>
              <a:ext uri="{FF2B5EF4-FFF2-40B4-BE49-F238E27FC236}">
                <a16:creationId xmlns:a16="http://schemas.microsoft.com/office/drawing/2014/main" id="{11D23CC7-AD0F-1C2C-8508-6E2DEC6FA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3803818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5542BB-FA5A-81BC-4CBD-A6863358388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7652FF4B-B2AC-E9F9-8C2C-FC6BB112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a:extLst>
              <a:ext uri="{FF2B5EF4-FFF2-40B4-BE49-F238E27FC236}">
                <a16:creationId xmlns:a16="http://schemas.microsoft.com/office/drawing/2014/main" id="{3CE53A1D-C78C-81B1-71FC-0444E9DC7868}"/>
              </a:ext>
            </a:extLst>
          </p:cNvPr>
          <p:cNvSpPr txBox="1"/>
          <p:nvPr/>
        </p:nvSpPr>
        <p:spPr>
          <a:xfrm>
            <a:off x="1204039" y="722384"/>
            <a:ext cx="10778409" cy="6135616"/>
          </a:xfrm>
          <a:prstGeom prst="rect">
            <a:avLst/>
          </a:prstGeom>
        </p:spPr>
        <p:txBody>
          <a:bodyPr vert="horz" lIns="91440" tIns="45720" rIns="91440" bIns="45720" rtlCol="0" anchor="t">
            <a:normAutofit fontScale="70000" lnSpcReduction="20000"/>
          </a:bodyPr>
          <a:lstStyle/>
          <a:p>
            <a:pPr marL="571500" indent="-571500">
              <a:lnSpc>
                <a:spcPct val="90000"/>
              </a:lnSpc>
              <a:spcBef>
                <a:spcPct val="0"/>
              </a:spcBef>
              <a:spcAft>
                <a:spcPts val="600"/>
              </a:spcAft>
              <a:buFont typeface="Arial" panose="020B0604020202020204" pitchFamily="34" charset="0"/>
              <a:buChar char="•"/>
            </a:pPr>
            <a:r>
              <a:rPr lang="en-US" sz="4100" dirty="0">
                <a:solidFill>
                  <a:srgbClr val="FFFF00"/>
                </a:solidFill>
                <a:latin typeface="+mj-lt"/>
                <a:ea typeface="+mj-ea"/>
                <a:cs typeface="+mj-cs"/>
              </a:rPr>
              <a:t>Is emotion optional? Group Questions:</a:t>
            </a:r>
          </a:p>
          <a:p>
            <a:pPr marL="571500" indent="-571500">
              <a:lnSpc>
                <a:spcPct val="90000"/>
              </a:lnSpc>
              <a:spcBef>
                <a:spcPct val="0"/>
              </a:spcBef>
              <a:spcAft>
                <a:spcPts val="600"/>
              </a:spcAft>
              <a:buFont typeface="Arial" panose="020B0604020202020204" pitchFamily="34" charset="0"/>
              <a:buChar char="•"/>
            </a:pPr>
            <a:endParaRPr lang="en-US" sz="3600" dirty="0">
              <a:solidFill>
                <a:srgbClr val="FFFFFF"/>
              </a:solidFill>
              <a:latin typeface="+mj-lt"/>
              <a:ea typeface="+mj-ea"/>
              <a:cs typeface="+mj-cs"/>
            </a:endParaRPr>
          </a:p>
          <a:p>
            <a:pPr>
              <a:lnSpc>
                <a:spcPct val="90000"/>
              </a:lnSpc>
              <a:spcBef>
                <a:spcPct val="0"/>
              </a:spcBef>
              <a:spcAft>
                <a:spcPts val="600"/>
              </a:spcAft>
            </a:pPr>
            <a:r>
              <a:rPr lang="en-US" sz="4300" dirty="0">
                <a:solidFill>
                  <a:srgbClr val="FFFFFF"/>
                </a:solidFill>
                <a:latin typeface="+mj-lt"/>
                <a:ea typeface="+mj-ea"/>
                <a:cs typeface="+mj-cs"/>
              </a:rPr>
              <a:t>You are a judge and have just heard an appalling case of child abuse. You know what the outline sentencing conditions are, and you feel that in this case they are inadequate:</a:t>
            </a:r>
          </a:p>
          <a:p>
            <a:pPr marL="571500" indent="-571500">
              <a:lnSpc>
                <a:spcPct val="90000"/>
              </a:lnSpc>
              <a:spcBef>
                <a:spcPct val="0"/>
              </a:spcBef>
              <a:spcAft>
                <a:spcPts val="600"/>
              </a:spcAft>
              <a:buFont typeface="Arial" panose="020B0604020202020204" pitchFamily="34" charset="0"/>
              <a:buChar char="•"/>
            </a:pPr>
            <a:endParaRPr lang="en-US" sz="4300" dirty="0">
              <a:solidFill>
                <a:srgbClr val="FFFFFF"/>
              </a:solidFill>
              <a:latin typeface="+mj-lt"/>
              <a:ea typeface="+mj-ea"/>
              <a:cs typeface="+mj-cs"/>
            </a:endParaRPr>
          </a:p>
          <a:p>
            <a:pPr marL="571500" indent="-571500">
              <a:lnSpc>
                <a:spcPct val="90000"/>
              </a:lnSpc>
              <a:spcBef>
                <a:spcPct val="0"/>
              </a:spcBef>
              <a:spcAft>
                <a:spcPts val="600"/>
              </a:spcAft>
              <a:buFont typeface="Arial" panose="020B0604020202020204" pitchFamily="34" charset="0"/>
              <a:buChar char="•"/>
            </a:pPr>
            <a:r>
              <a:rPr lang="en-US" sz="4300" dirty="0">
                <a:solidFill>
                  <a:srgbClr val="FFFFFF"/>
                </a:solidFill>
                <a:latin typeface="+mj-lt"/>
                <a:ea typeface="+mj-ea"/>
                <a:cs typeface="+mj-cs"/>
              </a:rPr>
              <a:t>1. Can you in all honesty eliminate your emotion sufficiently to come up with a judgement which will stand on appeal?</a:t>
            </a:r>
          </a:p>
          <a:p>
            <a:pPr marL="571500" indent="-571500">
              <a:lnSpc>
                <a:spcPct val="90000"/>
              </a:lnSpc>
              <a:spcBef>
                <a:spcPct val="0"/>
              </a:spcBef>
              <a:spcAft>
                <a:spcPts val="600"/>
              </a:spcAft>
              <a:buFont typeface="Arial" panose="020B0604020202020204" pitchFamily="34" charset="0"/>
              <a:buChar char="•"/>
            </a:pPr>
            <a:endParaRPr lang="en-US" sz="4300" dirty="0">
              <a:solidFill>
                <a:srgbClr val="FFFFFF"/>
              </a:solidFill>
              <a:latin typeface="+mj-lt"/>
              <a:ea typeface="+mj-ea"/>
              <a:cs typeface="+mj-cs"/>
            </a:endParaRPr>
          </a:p>
          <a:p>
            <a:pPr marL="571500" indent="-571500">
              <a:lnSpc>
                <a:spcPct val="90000"/>
              </a:lnSpc>
              <a:spcBef>
                <a:spcPct val="0"/>
              </a:spcBef>
              <a:spcAft>
                <a:spcPts val="600"/>
              </a:spcAft>
              <a:buFont typeface="Arial" panose="020B0604020202020204" pitchFamily="34" charset="0"/>
              <a:buChar char="•"/>
            </a:pPr>
            <a:r>
              <a:rPr lang="en-US" sz="4300" dirty="0">
                <a:solidFill>
                  <a:srgbClr val="FFFFFF"/>
                </a:solidFill>
                <a:latin typeface="+mj-lt"/>
                <a:ea typeface="+mj-ea"/>
                <a:cs typeface="+mj-cs"/>
              </a:rPr>
              <a:t>2. If not, how should you deal with your emotion in this case?</a:t>
            </a:r>
          </a:p>
          <a:p>
            <a:pPr marL="571500" indent="-571500">
              <a:lnSpc>
                <a:spcPct val="90000"/>
              </a:lnSpc>
              <a:spcBef>
                <a:spcPct val="0"/>
              </a:spcBef>
              <a:spcAft>
                <a:spcPts val="600"/>
              </a:spcAft>
              <a:buFont typeface="Arial" panose="020B0604020202020204" pitchFamily="34" charset="0"/>
              <a:buChar char="•"/>
            </a:pPr>
            <a:endParaRPr lang="en-US" sz="4300" dirty="0">
              <a:solidFill>
                <a:srgbClr val="FFFFFF"/>
              </a:solidFill>
              <a:latin typeface="+mj-lt"/>
              <a:ea typeface="+mj-ea"/>
              <a:cs typeface="+mj-cs"/>
            </a:endParaRPr>
          </a:p>
          <a:p>
            <a:pPr marL="571500" indent="-571500">
              <a:lnSpc>
                <a:spcPct val="90000"/>
              </a:lnSpc>
              <a:spcBef>
                <a:spcPct val="0"/>
              </a:spcBef>
              <a:spcAft>
                <a:spcPts val="600"/>
              </a:spcAft>
              <a:buFont typeface="Arial" panose="020B0604020202020204" pitchFamily="34" charset="0"/>
              <a:buChar char="•"/>
            </a:pPr>
            <a:r>
              <a:rPr lang="en-US" sz="4300" dirty="0">
                <a:solidFill>
                  <a:srgbClr val="FFFFFF"/>
                </a:solidFill>
                <a:latin typeface="+mj-lt"/>
                <a:ea typeface="+mj-ea"/>
                <a:cs typeface="+mj-cs"/>
              </a:rPr>
              <a:t>3. General question: Given the </a:t>
            </a:r>
            <a:r>
              <a:rPr lang="en-US" sz="4300">
                <a:solidFill>
                  <a:srgbClr val="FFFFFF"/>
                </a:solidFill>
                <a:latin typeface="+mj-lt"/>
                <a:ea typeface="+mj-ea"/>
                <a:cs typeface="+mj-cs"/>
              </a:rPr>
              <a:t>explanation I have </a:t>
            </a:r>
            <a:r>
              <a:rPr lang="en-US" sz="4300" dirty="0">
                <a:solidFill>
                  <a:srgbClr val="FFFFFF"/>
                </a:solidFill>
                <a:latin typeface="+mj-lt"/>
                <a:ea typeface="+mj-ea"/>
                <a:cs typeface="+mj-cs"/>
              </a:rPr>
              <a:t>given, is it ever possible to say that you can complete eliminate emotional feelings when a strong emotional stimulus is present. (e.g. How can you be like the hero in a gunfight, so your hands don’t shake?)</a:t>
            </a:r>
          </a:p>
          <a:p>
            <a:pPr marL="571500" indent="-571500">
              <a:lnSpc>
                <a:spcPct val="90000"/>
              </a:lnSpc>
              <a:spcBef>
                <a:spcPct val="0"/>
              </a:spcBef>
              <a:spcAft>
                <a:spcPts val="600"/>
              </a:spcAft>
              <a:buFont typeface="Arial" panose="020B0604020202020204" pitchFamily="34" charset="0"/>
              <a:buChar char="•"/>
            </a:pPr>
            <a:endParaRPr lang="en-US" sz="3600" dirty="0">
              <a:solidFill>
                <a:srgbClr val="FFFFFF"/>
              </a:solidFill>
              <a:latin typeface="+mj-lt"/>
              <a:ea typeface="+mj-ea"/>
              <a:cs typeface="+mj-cs"/>
            </a:endParaRPr>
          </a:p>
        </p:txBody>
      </p:sp>
      <p:sp>
        <p:nvSpPr>
          <p:cNvPr id="11" name="Graphic 13">
            <a:extLst>
              <a:ext uri="{FF2B5EF4-FFF2-40B4-BE49-F238E27FC236}">
                <a16:creationId xmlns:a16="http://schemas.microsoft.com/office/drawing/2014/main" id="{CB44D843-FDF1-F035-AE66-D5CE02EE6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3" name="Graphic 12">
            <a:extLst>
              <a:ext uri="{FF2B5EF4-FFF2-40B4-BE49-F238E27FC236}">
                <a16:creationId xmlns:a16="http://schemas.microsoft.com/office/drawing/2014/main" id="{00424F65-1461-0F8E-CC09-CBF97F8F3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7B343214-0608-55A6-A5BD-987F253E5D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7" name="Straight Connector 16">
            <a:extLst>
              <a:ext uri="{FF2B5EF4-FFF2-40B4-BE49-F238E27FC236}">
                <a16:creationId xmlns:a16="http://schemas.microsoft.com/office/drawing/2014/main" id="{19F71BA7-F87A-49A7-BD4C-73E13643E8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9" name="Graphic 22">
            <a:extLst>
              <a:ext uri="{FF2B5EF4-FFF2-40B4-BE49-F238E27FC236}">
                <a16:creationId xmlns:a16="http://schemas.microsoft.com/office/drawing/2014/main" id="{5628D74B-79DA-F22C-C054-5937DC187F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1" name="Graphic 23">
            <a:extLst>
              <a:ext uri="{FF2B5EF4-FFF2-40B4-BE49-F238E27FC236}">
                <a16:creationId xmlns:a16="http://schemas.microsoft.com/office/drawing/2014/main" id="{13D1AE0B-CFAA-E42D-A462-8A43B65EA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3" name="Graphic 21">
            <a:extLst>
              <a:ext uri="{FF2B5EF4-FFF2-40B4-BE49-F238E27FC236}">
                <a16:creationId xmlns:a16="http://schemas.microsoft.com/office/drawing/2014/main" id="{AC8FB605-32AC-F881-A6C8-24C8F7939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4241232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9" name="Group 8">
            <a:extLst>
              <a:ext uri="{FF2B5EF4-FFF2-40B4-BE49-F238E27FC236}">
                <a16:creationId xmlns:a16="http://schemas.microsoft.com/office/drawing/2014/main" id="{31460D47-75CD-497D-BC88-FA41997D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10" name="Rectangle 9">
              <a:extLst>
                <a:ext uri="{FF2B5EF4-FFF2-40B4-BE49-F238E27FC236}">
                  <a16:creationId xmlns:a16="http://schemas.microsoft.com/office/drawing/2014/main" id="{09009592-A5E6-4C28-98E1-2066732D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0D59619-E7E2-49E5-B842-23F79868B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reeform: Shape 12">
            <a:extLst>
              <a:ext uri="{FF2B5EF4-FFF2-40B4-BE49-F238E27FC236}">
                <a16:creationId xmlns:a16="http://schemas.microsoft.com/office/drawing/2014/main" id="{E6A0E474-BC1B-4020-8F1C-5DB17CF64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5" name="Rectangle 14">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1" y="990600"/>
            <a:ext cx="99060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C55235BD-4865-B19B-A1B5-9E1FB686A1F2}"/>
              </a:ext>
            </a:extLst>
          </p:cNvPr>
          <p:cNvSpPr txBox="1"/>
          <p:nvPr/>
        </p:nvSpPr>
        <p:spPr>
          <a:xfrm>
            <a:off x="2320445" y="1538615"/>
            <a:ext cx="6781800" cy="1752600"/>
          </a:xfrm>
          <a:prstGeom prst="rect">
            <a:avLst/>
          </a:prstGeom>
        </p:spPr>
        <p:txBody>
          <a:bodyPr vert="horz" lIns="91440" tIns="45720" rIns="91440" bIns="45720" rtlCol="0" anchor="t">
            <a:noAutofit/>
          </a:bodyPr>
          <a:lstStyle/>
          <a:p>
            <a:pPr>
              <a:lnSpc>
                <a:spcPct val="90000"/>
              </a:lnSpc>
              <a:spcBef>
                <a:spcPct val="0"/>
              </a:spcBef>
              <a:spcAft>
                <a:spcPts val="600"/>
              </a:spcAft>
            </a:pPr>
            <a:r>
              <a:rPr lang="en-US" sz="8000" kern="1200" dirty="0">
                <a:solidFill>
                  <a:schemeClr val="tx1"/>
                </a:solidFill>
                <a:latin typeface="+mj-lt"/>
                <a:ea typeface="+mj-ea"/>
                <a:cs typeface="+mj-cs"/>
              </a:rPr>
              <a:t>How does emotion affect our thinking?</a:t>
            </a:r>
          </a:p>
        </p:txBody>
      </p:sp>
    </p:spTree>
    <p:extLst>
      <p:ext uri="{BB962C8B-B14F-4D97-AF65-F5344CB8AC3E}">
        <p14:creationId xmlns:p14="http://schemas.microsoft.com/office/powerpoint/2010/main" val="549151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F7211D-1013-262B-1A35-DBDDA80600C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55D1F5A-40FA-1EA5-075E-879498081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9" name="Group 8">
            <a:extLst>
              <a:ext uri="{FF2B5EF4-FFF2-40B4-BE49-F238E27FC236}">
                <a16:creationId xmlns:a16="http://schemas.microsoft.com/office/drawing/2014/main" id="{F82C70D7-5123-DD29-379E-42C1471B8A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10" name="Rectangle 9">
              <a:extLst>
                <a:ext uri="{FF2B5EF4-FFF2-40B4-BE49-F238E27FC236}">
                  <a16:creationId xmlns:a16="http://schemas.microsoft.com/office/drawing/2014/main" id="{13F09945-8F01-1498-2FF6-BA0C235E8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77B3F97-04D1-35BE-92A9-36CA08B36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reeform: Shape 12">
            <a:extLst>
              <a:ext uri="{FF2B5EF4-FFF2-40B4-BE49-F238E27FC236}">
                <a16:creationId xmlns:a16="http://schemas.microsoft.com/office/drawing/2014/main" id="{EC8E60CE-24CE-B394-F554-87A1DCD93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5" name="Rectangle 14">
            <a:extLst>
              <a:ext uri="{FF2B5EF4-FFF2-40B4-BE49-F238E27FC236}">
                <a16:creationId xmlns:a16="http://schemas.microsoft.com/office/drawing/2014/main" id="{2CEF0EAE-80C1-F5F3-71C8-4B1581B59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1" y="990600"/>
            <a:ext cx="99060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48A83881-D76F-A1AD-BC80-B1F5019C4748}"/>
              </a:ext>
            </a:extLst>
          </p:cNvPr>
          <p:cNvSpPr txBox="1"/>
          <p:nvPr/>
        </p:nvSpPr>
        <p:spPr>
          <a:xfrm>
            <a:off x="2320444" y="1538615"/>
            <a:ext cx="7128355" cy="1752600"/>
          </a:xfrm>
          <a:prstGeom prst="rect">
            <a:avLst/>
          </a:prstGeom>
        </p:spPr>
        <p:txBody>
          <a:bodyPr vert="horz" lIns="91440" tIns="45720" rIns="91440" bIns="45720" rtlCol="0" anchor="t">
            <a:noAutofit/>
          </a:bodyPr>
          <a:lstStyle/>
          <a:p>
            <a:pPr>
              <a:lnSpc>
                <a:spcPct val="90000"/>
              </a:lnSpc>
              <a:spcBef>
                <a:spcPct val="0"/>
              </a:spcBef>
              <a:spcAft>
                <a:spcPts val="600"/>
              </a:spcAft>
            </a:pPr>
            <a:r>
              <a:rPr lang="en-US" sz="8000" kern="1200" dirty="0">
                <a:solidFill>
                  <a:schemeClr val="tx1"/>
                </a:solidFill>
                <a:latin typeface="+mj-lt"/>
                <a:ea typeface="+mj-ea"/>
                <a:cs typeface="+mj-cs"/>
              </a:rPr>
              <a:t>How does emotion </a:t>
            </a:r>
            <a:r>
              <a:rPr lang="en-US" sz="8000" b="1" u="sng" kern="1200" dirty="0">
                <a:solidFill>
                  <a:schemeClr val="tx1"/>
                </a:solidFill>
                <a:latin typeface="+mj-lt"/>
                <a:ea typeface="+mj-ea"/>
                <a:cs typeface="+mj-cs"/>
              </a:rPr>
              <a:t>affect</a:t>
            </a:r>
            <a:r>
              <a:rPr lang="en-US" sz="8000" kern="1200" dirty="0">
                <a:solidFill>
                  <a:schemeClr val="tx1"/>
                </a:solidFill>
                <a:latin typeface="+mj-lt"/>
                <a:ea typeface="+mj-ea"/>
                <a:cs typeface="+mj-cs"/>
              </a:rPr>
              <a:t> our thinking?  </a:t>
            </a:r>
          </a:p>
          <a:p>
            <a:pPr>
              <a:lnSpc>
                <a:spcPct val="90000"/>
              </a:lnSpc>
              <a:spcBef>
                <a:spcPct val="0"/>
              </a:spcBef>
              <a:spcAft>
                <a:spcPts val="600"/>
              </a:spcAft>
            </a:pPr>
            <a:r>
              <a:rPr lang="en-US" sz="4400" i="1" dirty="0">
                <a:latin typeface="+mj-lt"/>
                <a:ea typeface="+mj-ea"/>
                <a:cs typeface="+mj-cs"/>
              </a:rPr>
              <a:t>       (as in ‘affection’)</a:t>
            </a:r>
            <a:r>
              <a:rPr lang="en-US" sz="8000" i="1" kern="1200" dirty="0">
                <a:solidFill>
                  <a:schemeClr val="tx1"/>
                </a:solidFill>
                <a:latin typeface="+mj-lt"/>
                <a:ea typeface="+mj-ea"/>
                <a:cs typeface="+mj-cs"/>
              </a:rPr>
              <a:t>                                        </a:t>
            </a:r>
          </a:p>
        </p:txBody>
      </p:sp>
    </p:spTree>
    <p:extLst>
      <p:ext uri="{BB962C8B-B14F-4D97-AF65-F5344CB8AC3E}">
        <p14:creationId xmlns:p14="http://schemas.microsoft.com/office/powerpoint/2010/main" val="1117818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EA5862-7974-D75F-8A1A-A44747C600F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AD66198-9F02-063B-F59E-E5EBE6190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a:extLst>
              <a:ext uri="{FF2B5EF4-FFF2-40B4-BE49-F238E27FC236}">
                <a16:creationId xmlns:a16="http://schemas.microsoft.com/office/drawing/2014/main" id="{2B974EA5-3187-DE09-82A5-8A1406DCCA4F}"/>
              </a:ext>
            </a:extLst>
          </p:cNvPr>
          <p:cNvSpPr txBox="1"/>
          <p:nvPr/>
        </p:nvSpPr>
        <p:spPr>
          <a:xfrm>
            <a:off x="1204038" y="1037066"/>
            <a:ext cx="9836749" cy="5703429"/>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4800" dirty="0">
                <a:solidFill>
                  <a:srgbClr val="FFFFFF"/>
                </a:solidFill>
                <a:latin typeface="+mj-lt"/>
                <a:ea typeface="+mj-ea"/>
                <a:cs typeface="+mj-cs"/>
              </a:rPr>
              <a:t>What we will be discussing today:</a:t>
            </a:r>
          </a:p>
          <a:p>
            <a:pPr algn="ctr">
              <a:lnSpc>
                <a:spcPct val="90000"/>
              </a:lnSpc>
              <a:spcBef>
                <a:spcPct val="0"/>
              </a:spcBef>
              <a:spcAft>
                <a:spcPts val="600"/>
              </a:spcAft>
            </a:pPr>
            <a:endParaRPr lang="en-US" sz="4800" dirty="0">
              <a:solidFill>
                <a:srgbClr val="FFFFFF"/>
              </a:solidFill>
              <a:latin typeface="+mj-lt"/>
              <a:ea typeface="+mj-ea"/>
              <a:cs typeface="+mj-cs"/>
            </a:endParaRPr>
          </a:p>
          <a:p>
            <a:pPr marL="914400" indent="-914400">
              <a:lnSpc>
                <a:spcPct val="90000"/>
              </a:lnSpc>
              <a:spcBef>
                <a:spcPct val="0"/>
              </a:spcBef>
              <a:spcAft>
                <a:spcPts val="600"/>
              </a:spcAft>
              <a:buAutoNum type="arabicPeriod"/>
            </a:pPr>
            <a:r>
              <a:rPr lang="en-US" sz="4000" kern="1200" dirty="0">
                <a:solidFill>
                  <a:srgbClr val="FFFFFF"/>
                </a:solidFill>
                <a:latin typeface="+mj-lt"/>
                <a:ea typeface="+mj-ea"/>
                <a:cs typeface="+mj-cs"/>
              </a:rPr>
              <a:t>What </a:t>
            </a:r>
            <a:r>
              <a:rPr lang="en-US" sz="4000" dirty="0">
                <a:solidFill>
                  <a:srgbClr val="FFFFFF"/>
                </a:solidFill>
                <a:latin typeface="+mj-lt"/>
                <a:ea typeface="+mj-ea"/>
                <a:cs typeface="+mj-cs"/>
              </a:rPr>
              <a:t>are</a:t>
            </a:r>
            <a:r>
              <a:rPr lang="en-US" sz="4000" kern="1200" dirty="0">
                <a:solidFill>
                  <a:srgbClr val="FFFFFF"/>
                </a:solidFill>
                <a:latin typeface="+mj-lt"/>
                <a:ea typeface="+mj-ea"/>
                <a:cs typeface="+mj-cs"/>
              </a:rPr>
              <a:t> emotions and why do we have them?</a:t>
            </a:r>
            <a:endParaRPr lang="en-US" sz="4000" dirty="0">
              <a:solidFill>
                <a:srgbClr val="FFFFFF"/>
              </a:solidFill>
              <a:latin typeface="+mj-lt"/>
              <a:ea typeface="+mj-ea"/>
              <a:cs typeface="+mj-cs"/>
            </a:endParaRPr>
          </a:p>
          <a:p>
            <a:pPr marL="914400" indent="-914400">
              <a:lnSpc>
                <a:spcPct val="90000"/>
              </a:lnSpc>
              <a:spcBef>
                <a:spcPct val="0"/>
              </a:spcBef>
              <a:spcAft>
                <a:spcPts val="600"/>
              </a:spcAft>
              <a:buAutoNum type="arabicPeriod"/>
            </a:pPr>
            <a:r>
              <a:rPr lang="en-US" sz="4000" dirty="0">
                <a:solidFill>
                  <a:srgbClr val="FFFFFF"/>
                </a:solidFill>
                <a:latin typeface="+mj-lt"/>
                <a:ea typeface="+mj-ea"/>
                <a:cs typeface="+mj-cs"/>
              </a:rPr>
              <a:t>Is emotion optional? – Can we choose not to have them?</a:t>
            </a:r>
          </a:p>
          <a:p>
            <a:pPr marL="914400" indent="-914400">
              <a:lnSpc>
                <a:spcPct val="90000"/>
              </a:lnSpc>
              <a:spcBef>
                <a:spcPct val="0"/>
              </a:spcBef>
              <a:spcAft>
                <a:spcPts val="600"/>
              </a:spcAft>
              <a:buAutoNum type="arabicPeriod"/>
            </a:pPr>
            <a:r>
              <a:rPr lang="en-US" sz="4000" kern="1200" dirty="0">
                <a:solidFill>
                  <a:srgbClr val="FFFFFF"/>
                </a:solidFill>
                <a:latin typeface="+mj-lt"/>
                <a:ea typeface="+mj-ea"/>
                <a:cs typeface="+mj-cs"/>
              </a:rPr>
              <a:t>How does emotion affect our thinking?</a:t>
            </a:r>
          </a:p>
          <a:p>
            <a:pPr marL="914400" indent="-914400">
              <a:lnSpc>
                <a:spcPct val="90000"/>
              </a:lnSpc>
              <a:spcBef>
                <a:spcPct val="0"/>
              </a:spcBef>
              <a:spcAft>
                <a:spcPts val="600"/>
              </a:spcAft>
              <a:buAutoNum type="arabicPeriod"/>
            </a:pPr>
            <a:r>
              <a:rPr lang="en-US" sz="4000" dirty="0">
                <a:solidFill>
                  <a:srgbClr val="FFFFFF"/>
                </a:solidFill>
                <a:latin typeface="+mj-lt"/>
                <a:ea typeface="+mj-ea"/>
                <a:cs typeface="+mj-cs"/>
              </a:rPr>
              <a:t>Would we be better off without emotion?</a:t>
            </a:r>
            <a:endParaRPr lang="en-US" sz="4000" kern="1200" dirty="0">
              <a:solidFill>
                <a:srgbClr val="FFFFFF"/>
              </a:solidFill>
              <a:latin typeface="+mj-lt"/>
              <a:ea typeface="+mj-ea"/>
              <a:cs typeface="+mj-cs"/>
            </a:endParaRPr>
          </a:p>
          <a:p>
            <a:pPr marL="914400" indent="-914400">
              <a:lnSpc>
                <a:spcPct val="90000"/>
              </a:lnSpc>
              <a:spcBef>
                <a:spcPct val="0"/>
              </a:spcBef>
              <a:spcAft>
                <a:spcPts val="600"/>
              </a:spcAft>
              <a:buAutoNum type="arabicPeriod"/>
            </a:pPr>
            <a:endParaRPr lang="en-US" sz="4800" kern="1200" dirty="0">
              <a:solidFill>
                <a:srgbClr val="FFFFFF"/>
              </a:solidFill>
              <a:latin typeface="+mj-lt"/>
              <a:ea typeface="+mj-ea"/>
              <a:cs typeface="+mj-cs"/>
            </a:endParaRPr>
          </a:p>
        </p:txBody>
      </p:sp>
      <p:sp>
        <p:nvSpPr>
          <p:cNvPr id="11" name="Graphic 13">
            <a:extLst>
              <a:ext uri="{FF2B5EF4-FFF2-40B4-BE49-F238E27FC236}">
                <a16:creationId xmlns:a16="http://schemas.microsoft.com/office/drawing/2014/main" id="{3925E57D-C290-EDEC-10E4-55EAA4114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3" name="Graphic 12">
            <a:extLst>
              <a:ext uri="{FF2B5EF4-FFF2-40B4-BE49-F238E27FC236}">
                <a16:creationId xmlns:a16="http://schemas.microsoft.com/office/drawing/2014/main" id="{B34A65C9-6C02-F5E5-0762-58F8DCFDA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68166414-550C-0A72-3235-624F870809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7" name="Straight Connector 16">
            <a:extLst>
              <a:ext uri="{FF2B5EF4-FFF2-40B4-BE49-F238E27FC236}">
                <a16:creationId xmlns:a16="http://schemas.microsoft.com/office/drawing/2014/main" id="{C7299384-004B-F7AA-FC9E-9F73E08ED2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9" name="Graphic 22">
            <a:extLst>
              <a:ext uri="{FF2B5EF4-FFF2-40B4-BE49-F238E27FC236}">
                <a16:creationId xmlns:a16="http://schemas.microsoft.com/office/drawing/2014/main" id="{E341E1FC-B444-1453-728D-090FA9521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1" name="Graphic 23">
            <a:extLst>
              <a:ext uri="{FF2B5EF4-FFF2-40B4-BE49-F238E27FC236}">
                <a16:creationId xmlns:a16="http://schemas.microsoft.com/office/drawing/2014/main" id="{4BB35F97-D298-D0E3-5CBA-0B7A83885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3" name="Graphic 21">
            <a:extLst>
              <a:ext uri="{FF2B5EF4-FFF2-40B4-BE49-F238E27FC236}">
                <a16:creationId xmlns:a16="http://schemas.microsoft.com/office/drawing/2014/main" id="{89B8AA0B-076B-7472-F2B3-936A72365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68550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701DE9-D745-A5FB-DD6E-C8A2B4F77B6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4608249-8E0D-F7A7-311D-EC386ADB1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9" name="Group 8">
            <a:extLst>
              <a:ext uri="{FF2B5EF4-FFF2-40B4-BE49-F238E27FC236}">
                <a16:creationId xmlns:a16="http://schemas.microsoft.com/office/drawing/2014/main" id="{EB906D9B-1642-08FA-B5FA-D56BDC95C7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10" name="Rectangle 9">
              <a:extLst>
                <a:ext uri="{FF2B5EF4-FFF2-40B4-BE49-F238E27FC236}">
                  <a16:creationId xmlns:a16="http://schemas.microsoft.com/office/drawing/2014/main" id="{2DCC1518-E05C-935D-C521-9E6B0A2F3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4754E96-6EE3-39F7-D028-64A193329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reeform: Shape 12">
            <a:extLst>
              <a:ext uri="{FF2B5EF4-FFF2-40B4-BE49-F238E27FC236}">
                <a16:creationId xmlns:a16="http://schemas.microsoft.com/office/drawing/2014/main" id="{7D2B9255-B74E-38F1-4080-0F2810536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5" name="Rectangle 14">
            <a:extLst>
              <a:ext uri="{FF2B5EF4-FFF2-40B4-BE49-F238E27FC236}">
                <a16:creationId xmlns:a16="http://schemas.microsoft.com/office/drawing/2014/main" id="{CCD62B53-DB67-C8DB-2E26-502EF86D0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1" y="990600"/>
            <a:ext cx="99060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E13B9BDC-7B16-A8B6-EE37-DAD9C8B6E6D9}"/>
              </a:ext>
            </a:extLst>
          </p:cNvPr>
          <p:cNvSpPr txBox="1"/>
          <p:nvPr/>
        </p:nvSpPr>
        <p:spPr>
          <a:xfrm>
            <a:off x="2320445" y="1538615"/>
            <a:ext cx="6781800" cy="1752600"/>
          </a:xfrm>
          <a:prstGeom prst="rect">
            <a:avLst/>
          </a:prstGeom>
        </p:spPr>
        <p:txBody>
          <a:bodyPr vert="horz" lIns="91440" tIns="45720" rIns="91440" bIns="45720" rtlCol="0" anchor="t">
            <a:noAutofit/>
          </a:bodyPr>
          <a:lstStyle/>
          <a:p>
            <a:pPr>
              <a:lnSpc>
                <a:spcPct val="90000"/>
              </a:lnSpc>
              <a:spcBef>
                <a:spcPct val="0"/>
              </a:spcBef>
              <a:spcAft>
                <a:spcPts val="600"/>
              </a:spcAft>
            </a:pPr>
            <a:endParaRPr lang="en-US" sz="8000" kern="1200" dirty="0">
              <a:solidFill>
                <a:schemeClr val="tx1"/>
              </a:solidFill>
              <a:latin typeface="+mj-lt"/>
              <a:ea typeface="+mj-ea"/>
              <a:cs typeface="+mj-cs"/>
            </a:endParaRPr>
          </a:p>
        </p:txBody>
      </p:sp>
      <p:sp>
        <p:nvSpPr>
          <p:cNvPr id="3" name="TextBox 2">
            <a:extLst>
              <a:ext uri="{FF2B5EF4-FFF2-40B4-BE49-F238E27FC236}">
                <a16:creationId xmlns:a16="http://schemas.microsoft.com/office/drawing/2014/main" id="{5EE90C81-1C3C-BD34-8A58-EB85BCF6B0FC}"/>
              </a:ext>
            </a:extLst>
          </p:cNvPr>
          <p:cNvSpPr txBox="1"/>
          <p:nvPr/>
        </p:nvSpPr>
        <p:spPr>
          <a:xfrm>
            <a:off x="457197" y="1040703"/>
            <a:ext cx="9906001" cy="4401205"/>
          </a:xfrm>
          <a:prstGeom prst="rect">
            <a:avLst/>
          </a:prstGeom>
          <a:noFill/>
        </p:spPr>
        <p:txBody>
          <a:bodyPr wrap="square" rtlCol="0">
            <a:spAutoFit/>
          </a:bodyPr>
          <a:lstStyle/>
          <a:p>
            <a:r>
              <a:rPr lang="en-GB" sz="4000" dirty="0"/>
              <a:t>Emotion in the brain works as a feedback mechanism between the lower brain </a:t>
            </a:r>
            <a:r>
              <a:rPr lang="en-GB" sz="4000" i="1" dirty="0"/>
              <a:t>(Limbic System</a:t>
            </a:r>
            <a:r>
              <a:rPr lang="en-GB" sz="4000" dirty="0"/>
              <a:t>) which prompts us to act - and the higher brain (</a:t>
            </a:r>
            <a:r>
              <a:rPr lang="en-GB" sz="4000" i="1" dirty="0"/>
              <a:t>Cortex/Neocortex</a:t>
            </a:r>
            <a:r>
              <a:rPr lang="en-GB" sz="4000" dirty="0"/>
              <a:t>) which tells us whether and/or how we should respond to the limbic system’s impulse. This is known as a ‘</a:t>
            </a:r>
            <a:r>
              <a:rPr lang="en-GB" sz="4000" b="1" dirty="0"/>
              <a:t>dual process</a:t>
            </a:r>
            <a:r>
              <a:rPr lang="en-GB" sz="4000" dirty="0"/>
              <a:t>’ mechanism</a:t>
            </a:r>
          </a:p>
        </p:txBody>
      </p:sp>
    </p:spTree>
    <p:extLst>
      <p:ext uri="{BB962C8B-B14F-4D97-AF65-F5344CB8AC3E}">
        <p14:creationId xmlns:p14="http://schemas.microsoft.com/office/powerpoint/2010/main" val="3577938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10BAAF-1D04-52D9-449C-66928E8D131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22454D1-8585-E8AB-E589-DB88B04C3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9" name="Group 8">
            <a:extLst>
              <a:ext uri="{FF2B5EF4-FFF2-40B4-BE49-F238E27FC236}">
                <a16:creationId xmlns:a16="http://schemas.microsoft.com/office/drawing/2014/main" id="{42589E77-F8E1-3D91-1B44-63033983C6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10" name="Rectangle 9">
              <a:extLst>
                <a:ext uri="{FF2B5EF4-FFF2-40B4-BE49-F238E27FC236}">
                  <a16:creationId xmlns:a16="http://schemas.microsoft.com/office/drawing/2014/main" id="{B0354635-90BD-36A9-E298-E83B23E85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171B6ED-1358-4FA1-CD10-A27E395814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reeform: Shape 12">
            <a:extLst>
              <a:ext uri="{FF2B5EF4-FFF2-40B4-BE49-F238E27FC236}">
                <a16:creationId xmlns:a16="http://schemas.microsoft.com/office/drawing/2014/main" id="{AAEBB476-A15A-EDC6-04BF-9BEFAAC48A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5" name="Rectangle 14">
            <a:extLst>
              <a:ext uri="{FF2B5EF4-FFF2-40B4-BE49-F238E27FC236}">
                <a16:creationId xmlns:a16="http://schemas.microsoft.com/office/drawing/2014/main" id="{21D2E09E-0470-3FFD-1CCC-3C9FAC021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1" y="990600"/>
            <a:ext cx="99060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1B5A2B10-4958-B2E2-99AF-D986E71264F1}"/>
              </a:ext>
            </a:extLst>
          </p:cNvPr>
          <p:cNvSpPr txBox="1"/>
          <p:nvPr/>
        </p:nvSpPr>
        <p:spPr>
          <a:xfrm>
            <a:off x="2320445" y="1538615"/>
            <a:ext cx="6781800" cy="1752600"/>
          </a:xfrm>
          <a:prstGeom prst="rect">
            <a:avLst/>
          </a:prstGeom>
        </p:spPr>
        <p:txBody>
          <a:bodyPr vert="horz" lIns="91440" tIns="45720" rIns="91440" bIns="45720" rtlCol="0" anchor="t">
            <a:noAutofit/>
          </a:bodyPr>
          <a:lstStyle/>
          <a:p>
            <a:pPr>
              <a:lnSpc>
                <a:spcPct val="90000"/>
              </a:lnSpc>
              <a:spcBef>
                <a:spcPct val="0"/>
              </a:spcBef>
              <a:spcAft>
                <a:spcPts val="600"/>
              </a:spcAft>
            </a:pPr>
            <a:endParaRPr lang="en-US" sz="8000" kern="1200" dirty="0">
              <a:solidFill>
                <a:schemeClr val="tx1"/>
              </a:solidFill>
              <a:latin typeface="+mj-lt"/>
              <a:ea typeface="+mj-ea"/>
              <a:cs typeface="+mj-cs"/>
            </a:endParaRPr>
          </a:p>
        </p:txBody>
      </p:sp>
      <p:pic>
        <p:nvPicPr>
          <p:cNvPr id="1026" name="Picture 2" descr="Part Two: Understanding Heuristics and Biases in Homeland Security ...">
            <a:extLst>
              <a:ext uri="{FF2B5EF4-FFF2-40B4-BE49-F238E27FC236}">
                <a16:creationId xmlns:a16="http://schemas.microsoft.com/office/drawing/2014/main" id="{AB56B99C-4D67-0899-0863-AF25AFCAB4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780" y="561581"/>
            <a:ext cx="11506200" cy="5974915"/>
          </a:xfrm>
          <a:prstGeom prst="rect">
            <a:avLst/>
          </a:prstGeom>
          <a:noFill/>
          <a:extLst>
            <a:ext uri="{909E8E84-426E-40DD-AFC4-6F175D3DCCD1}">
              <a14:hiddenFill xmlns:a14="http://schemas.microsoft.com/office/drawing/2010/main">
                <a:solidFill>
                  <a:srgbClr val="FFFFFF"/>
                </a:solidFill>
              </a14:hiddenFill>
            </a:ext>
          </a:extLst>
        </p:spPr>
      </p:pic>
      <p:sp>
        <p:nvSpPr>
          <p:cNvPr id="3" name="Arrow: Curved Right 2">
            <a:extLst>
              <a:ext uri="{FF2B5EF4-FFF2-40B4-BE49-F238E27FC236}">
                <a16:creationId xmlns:a16="http://schemas.microsoft.com/office/drawing/2014/main" id="{70E7A4AE-AB2B-4DDF-696C-6078586FF54B}"/>
              </a:ext>
            </a:extLst>
          </p:cNvPr>
          <p:cNvSpPr/>
          <p:nvPr/>
        </p:nvSpPr>
        <p:spPr>
          <a:xfrm rot="20453824" flipH="1">
            <a:off x="6032029" y="1074991"/>
            <a:ext cx="1124733" cy="2341962"/>
          </a:xfrm>
          <a:prstGeom prst="curved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6" name="Arrow: Curved Right 5">
            <a:extLst>
              <a:ext uri="{FF2B5EF4-FFF2-40B4-BE49-F238E27FC236}">
                <a16:creationId xmlns:a16="http://schemas.microsoft.com/office/drawing/2014/main" id="{D8A053F6-F968-AE57-E4DD-ABB9E5D8EEA9}"/>
              </a:ext>
            </a:extLst>
          </p:cNvPr>
          <p:cNvSpPr/>
          <p:nvPr/>
        </p:nvSpPr>
        <p:spPr>
          <a:xfrm rot="7630182" flipH="1">
            <a:off x="4417486" y="2462438"/>
            <a:ext cx="1124733" cy="2471967"/>
          </a:xfrm>
          <a:prstGeom prst="curved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TextBox 7">
            <a:extLst>
              <a:ext uri="{FF2B5EF4-FFF2-40B4-BE49-F238E27FC236}">
                <a16:creationId xmlns:a16="http://schemas.microsoft.com/office/drawing/2014/main" id="{E534963E-9361-710D-06CA-6793D353F421}"/>
              </a:ext>
            </a:extLst>
          </p:cNvPr>
          <p:cNvSpPr txBox="1"/>
          <p:nvPr/>
        </p:nvSpPr>
        <p:spPr>
          <a:xfrm>
            <a:off x="2229935" y="4462069"/>
            <a:ext cx="2089627" cy="461665"/>
          </a:xfrm>
          <a:prstGeom prst="rect">
            <a:avLst/>
          </a:prstGeom>
          <a:noFill/>
        </p:spPr>
        <p:txBody>
          <a:bodyPr wrap="square" rtlCol="0">
            <a:spAutoFit/>
          </a:bodyPr>
          <a:lstStyle/>
          <a:p>
            <a:r>
              <a:rPr lang="en-GB" sz="2400" dirty="0"/>
              <a:t>Hit him</a:t>
            </a:r>
            <a:r>
              <a:rPr lang="en-GB" sz="2400"/>
              <a:t>! </a:t>
            </a:r>
            <a:endParaRPr lang="en-GB" sz="2400" dirty="0"/>
          </a:p>
        </p:txBody>
      </p:sp>
      <p:sp>
        <p:nvSpPr>
          <p:cNvPr id="12" name="TextBox 11">
            <a:extLst>
              <a:ext uri="{FF2B5EF4-FFF2-40B4-BE49-F238E27FC236}">
                <a16:creationId xmlns:a16="http://schemas.microsoft.com/office/drawing/2014/main" id="{406C0EE2-66D0-16D9-2200-578B283C8150}"/>
              </a:ext>
            </a:extLst>
          </p:cNvPr>
          <p:cNvSpPr txBox="1"/>
          <p:nvPr/>
        </p:nvSpPr>
        <p:spPr>
          <a:xfrm>
            <a:off x="7706268" y="549056"/>
            <a:ext cx="4190712" cy="830997"/>
          </a:xfrm>
          <a:prstGeom prst="rect">
            <a:avLst/>
          </a:prstGeom>
          <a:noFill/>
        </p:spPr>
        <p:txBody>
          <a:bodyPr wrap="square" rtlCol="0">
            <a:spAutoFit/>
          </a:bodyPr>
          <a:lstStyle/>
          <a:p>
            <a:r>
              <a:rPr lang="en-GB" sz="2400" dirty="0"/>
              <a:t>If you do that, you’ll go to jail. What’s a better way to do this?</a:t>
            </a:r>
          </a:p>
        </p:txBody>
      </p:sp>
      <p:sp>
        <p:nvSpPr>
          <p:cNvPr id="14" name="Arrow: Right 13">
            <a:extLst>
              <a:ext uri="{FF2B5EF4-FFF2-40B4-BE49-F238E27FC236}">
                <a16:creationId xmlns:a16="http://schemas.microsoft.com/office/drawing/2014/main" id="{BAD0F0C9-2B47-7893-77D7-23421383A5B5}"/>
              </a:ext>
            </a:extLst>
          </p:cNvPr>
          <p:cNvSpPr/>
          <p:nvPr/>
        </p:nvSpPr>
        <p:spPr>
          <a:xfrm rot="20162122">
            <a:off x="3461979" y="4033645"/>
            <a:ext cx="1019730" cy="294132"/>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B75859A1-E3A9-B7CA-FC05-33B3F77D01C7}"/>
              </a:ext>
            </a:extLst>
          </p:cNvPr>
          <p:cNvSpPr/>
          <p:nvPr/>
        </p:nvSpPr>
        <p:spPr>
          <a:xfrm rot="9045367">
            <a:off x="6826399" y="1130038"/>
            <a:ext cx="1019730" cy="294132"/>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11FACAE-3F77-2BFD-4CAA-1D7A03E7532D}"/>
              </a:ext>
            </a:extLst>
          </p:cNvPr>
          <p:cNvSpPr/>
          <p:nvPr/>
        </p:nvSpPr>
        <p:spPr>
          <a:xfrm>
            <a:off x="786666" y="2012774"/>
            <a:ext cx="1334745" cy="1911526"/>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Type 2 Thinking</a:t>
            </a:r>
          </a:p>
        </p:txBody>
      </p:sp>
      <p:pic>
        <p:nvPicPr>
          <p:cNvPr id="18" name="Picture 17">
            <a:extLst>
              <a:ext uri="{FF2B5EF4-FFF2-40B4-BE49-F238E27FC236}">
                <a16:creationId xmlns:a16="http://schemas.microsoft.com/office/drawing/2014/main" id="{3F079103-73F4-3D43-4044-9FAEB64A5B20}"/>
              </a:ext>
            </a:extLst>
          </p:cNvPr>
          <p:cNvPicPr>
            <a:picLocks noChangeAspect="1"/>
          </p:cNvPicPr>
          <p:nvPr/>
        </p:nvPicPr>
        <p:blipFill>
          <a:blip r:embed="rId3"/>
          <a:stretch>
            <a:fillRect/>
          </a:stretch>
        </p:blipFill>
        <p:spPr>
          <a:xfrm>
            <a:off x="9608557" y="2546159"/>
            <a:ext cx="1984952" cy="2005758"/>
          </a:xfrm>
          <a:prstGeom prst="rect">
            <a:avLst/>
          </a:prstGeom>
        </p:spPr>
      </p:pic>
      <p:sp>
        <p:nvSpPr>
          <p:cNvPr id="19" name="TextBox 18">
            <a:extLst>
              <a:ext uri="{FF2B5EF4-FFF2-40B4-BE49-F238E27FC236}">
                <a16:creationId xmlns:a16="http://schemas.microsoft.com/office/drawing/2014/main" id="{50876FB4-7181-EA79-BC78-E0CEB91C6471}"/>
              </a:ext>
            </a:extLst>
          </p:cNvPr>
          <p:cNvSpPr txBox="1"/>
          <p:nvPr/>
        </p:nvSpPr>
        <p:spPr>
          <a:xfrm>
            <a:off x="9786485" y="2714625"/>
            <a:ext cx="1491115" cy="830997"/>
          </a:xfrm>
          <a:prstGeom prst="rect">
            <a:avLst/>
          </a:prstGeom>
          <a:noFill/>
        </p:spPr>
        <p:txBody>
          <a:bodyPr wrap="square" rtlCol="0">
            <a:spAutoFit/>
          </a:bodyPr>
          <a:lstStyle/>
          <a:p>
            <a:r>
              <a:rPr lang="en-GB" sz="2400" dirty="0"/>
              <a:t>Type 1</a:t>
            </a:r>
          </a:p>
          <a:p>
            <a:r>
              <a:rPr lang="en-GB" sz="2400" dirty="0"/>
              <a:t>Thinking</a:t>
            </a:r>
          </a:p>
        </p:txBody>
      </p:sp>
    </p:spTree>
    <p:extLst>
      <p:ext uri="{BB962C8B-B14F-4D97-AF65-F5344CB8AC3E}">
        <p14:creationId xmlns:p14="http://schemas.microsoft.com/office/powerpoint/2010/main" val="1367675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BECCCE-93D6-36BF-97DC-76DAC9D614E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19E26E5-83B9-56E4-E226-C86C1A973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9" name="Group 8">
            <a:extLst>
              <a:ext uri="{FF2B5EF4-FFF2-40B4-BE49-F238E27FC236}">
                <a16:creationId xmlns:a16="http://schemas.microsoft.com/office/drawing/2014/main" id="{EA1C107C-B0DE-BCC8-8C90-8380A04540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10" name="Rectangle 9">
              <a:extLst>
                <a:ext uri="{FF2B5EF4-FFF2-40B4-BE49-F238E27FC236}">
                  <a16:creationId xmlns:a16="http://schemas.microsoft.com/office/drawing/2014/main" id="{7EF4A77D-27E5-772E-8651-B0CB790A1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6969977-1A65-C127-929C-FBEC07AE4F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reeform: Shape 12">
            <a:extLst>
              <a:ext uri="{FF2B5EF4-FFF2-40B4-BE49-F238E27FC236}">
                <a16:creationId xmlns:a16="http://schemas.microsoft.com/office/drawing/2014/main" id="{41DA4F2F-4CA6-67C6-14F0-071896508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5" name="Rectangle 14">
            <a:extLst>
              <a:ext uri="{FF2B5EF4-FFF2-40B4-BE49-F238E27FC236}">
                <a16:creationId xmlns:a16="http://schemas.microsoft.com/office/drawing/2014/main" id="{AA6C2750-6E5A-53A2-F379-3661C36C96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1" y="990600"/>
            <a:ext cx="99060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851AA48D-903D-EFEE-15F9-00762C9E9350}"/>
              </a:ext>
            </a:extLst>
          </p:cNvPr>
          <p:cNvSpPr txBox="1"/>
          <p:nvPr/>
        </p:nvSpPr>
        <p:spPr>
          <a:xfrm>
            <a:off x="2320445" y="1538615"/>
            <a:ext cx="6781800" cy="1752600"/>
          </a:xfrm>
          <a:prstGeom prst="rect">
            <a:avLst/>
          </a:prstGeom>
        </p:spPr>
        <p:txBody>
          <a:bodyPr vert="horz" lIns="91440" tIns="45720" rIns="91440" bIns="45720" rtlCol="0" anchor="t">
            <a:noAutofit/>
          </a:bodyPr>
          <a:lstStyle/>
          <a:p>
            <a:pPr>
              <a:lnSpc>
                <a:spcPct val="90000"/>
              </a:lnSpc>
              <a:spcBef>
                <a:spcPct val="0"/>
              </a:spcBef>
              <a:spcAft>
                <a:spcPts val="600"/>
              </a:spcAft>
            </a:pPr>
            <a:endParaRPr lang="en-US" sz="8000" kern="1200" dirty="0">
              <a:solidFill>
                <a:schemeClr val="tx1"/>
              </a:solidFill>
              <a:latin typeface="+mj-lt"/>
              <a:ea typeface="+mj-ea"/>
              <a:cs typeface="+mj-cs"/>
            </a:endParaRPr>
          </a:p>
        </p:txBody>
      </p:sp>
      <p:graphicFrame>
        <p:nvGraphicFramePr>
          <p:cNvPr id="5" name="Table 4">
            <a:extLst>
              <a:ext uri="{FF2B5EF4-FFF2-40B4-BE49-F238E27FC236}">
                <a16:creationId xmlns:a16="http://schemas.microsoft.com/office/drawing/2014/main" id="{AD262502-20CA-1EC0-B219-2410E8201E78}"/>
              </a:ext>
            </a:extLst>
          </p:cNvPr>
          <p:cNvGraphicFramePr>
            <a:graphicFrameLocks noGrp="1"/>
          </p:cNvGraphicFramePr>
          <p:nvPr>
            <p:extLst>
              <p:ext uri="{D42A27DB-BD31-4B8C-83A1-F6EECF244321}">
                <p14:modId xmlns:p14="http://schemas.microsoft.com/office/powerpoint/2010/main" val="3436094780"/>
              </p:ext>
            </p:extLst>
          </p:nvPr>
        </p:nvGraphicFramePr>
        <p:xfrm>
          <a:off x="457201" y="990599"/>
          <a:ext cx="9940446" cy="4911441"/>
        </p:xfrm>
        <a:graphic>
          <a:graphicData uri="http://schemas.openxmlformats.org/drawingml/2006/table">
            <a:tbl>
              <a:tblPr firstRow="1" bandRow="1">
                <a:tableStyleId>{5C22544A-7EE6-4342-B048-85BDC9FD1C3A}</a:tableStyleId>
              </a:tblPr>
              <a:tblGrid>
                <a:gridCol w="4970223">
                  <a:extLst>
                    <a:ext uri="{9D8B030D-6E8A-4147-A177-3AD203B41FA5}">
                      <a16:colId xmlns:a16="http://schemas.microsoft.com/office/drawing/2014/main" val="3911926311"/>
                    </a:ext>
                  </a:extLst>
                </a:gridCol>
                <a:gridCol w="4970223">
                  <a:extLst>
                    <a:ext uri="{9D8B030D-6E8A-4147-A177-3AD203B41FA5}">
                      <a16:colId xmlns:a16="http://schemas.microsoft.com/office/drawing/2014/main" val="3453009971"/>
                    </a:ext>
                  </a:extLst>
                </a:gridCol>
              </a:tblGrid>
              <a:tr h="525097">
                <a:tc>
                  <a:txBody>
                    <a:bodyPr/>
                    <a:lstStyle/>
                    <a:p>
                      <a:r>
                        <a:rPr lang="en-GB" sz="2400" dirty="0"/>
                        <a:t>Type 1 Brain Processes</a:t>
                      </a:r>
                    </a:p>
                  </a:txBody>
                  <a:tcPr/>
                </a:tc>
                <a:tc>
                  <a:txBody>
                    <a:bodyPr/>
                    <a:lstStyle/>
                    <a:p>
                      <a:r>
                        <a:rPr lang="en-GB" sz="2400" dirty="0"/>
                        <a:t>Type 2 Brain Processes</a:t>
                      </a:r>
                    </a:p>
                  </a:txBody>
                  <a:tcPr/>
                </a:tc>
                <a:extLst>
                  <a:ext uri="{0D108BD9-81ED-4DB2-BD59-A6C34878D82A}">
                    <a16:rowId xmlns:a16="http://schemas.microsoft.com/office/drawing/2014/main" val="1668933674"/>
                  </a:ext>
                </a:extLst>
              </a:tr>
              <a:tr h="483523">
                <a:tc>
                  <a:txBody>
                    <a:bodyPr/>
                    <a:lstStyle/>
                    <a:p>
                      <a:r>
                        <a:rPr lang="en-GB" sz="2800" b="1" dirty="0"/>
                        <a:t>Primitive Emotion</a:t>
                      </a:r>
                    </a:p>
                  </a:txBody>
                  <a:tcPr/>
                </a:tc>
                <a:tc>
                  <a:txBody>
                    <a:bodyPr/>
                    <a:lstStyle/>
                    <a:p>
                      <a:r>
                        <a:rPr lang="en-GB" sz="2800" b="1" dirty="0"/>
                        <a:t>Emotional evaluation</a:t>
                      </a:r>
                    </a:p>
                  </a:txBody>
                  <a:tcPr/>
                </a:tc>
                <a:extLst>
                  <a:ext uri="{0D108BD9-81ED-4DB2-BD59-A6C34878D82A}">
                    <a16:rowId xmlns:a16="http://schemas.microsoft.com/office/drawing/2014/main" val="1803498231"/>
                  </a:ext>
                </a:extLst>
              </a:tr>
              <a:tr h="483523">
                <a:tc>
                  <a:txBody>
                    <a:bodyPr/>
                    <a:lstStyle/>
                    <a:p>
                      <a:r>
                        <a:rPr lang="en-GB" sz="2400" dirty="0"/>
                        <a:t>Happens fast – milliseconds</a:t>
                      </a:r>
                    </a:p>
                  </a:txBody>
                  <a:tcPr/>
                </a:tc>
                <a:tc>
                  <a:txBody>
                    <a:bodyPr/>
                    <a:lstStyle/>
                    <a:p>
                      <a:r>
                        <a:rPr lang="en-GB" sz="2400" dirty="0"/>
                        <a:t>Happens slowly</a:t>
                      </a:r>
                    </a:p>
                  </a:txBody>
                  <a:tcPr/>
                </a:tc>
                <a:extLst>
                  <a:ext uri="{0D108BD9-81ED-4DB2-BD59-A6C34878D82A}">
                    <a16:rowId xmlns:a16="http://schemas.microsoft.com/office/drawing/2014/main" val="4263031029"/>
                  </a:ext>
                </a:extLst>
              </a:tr>
              <a:tr h="483523">
                <a:tc>
                  <a:txBody>
                    <a:bodyPr/>
                    <a:lstStyle/>
                    <a:p>
                      <a:r>
                        <a:rPr lang="en-GB" sz="2400" dirty="0"/>
                        <a:t>Automatic</a:t>
                      </a:r>
                    </a:p>
                  </a:txBody>
                  <a:tcPr/>
                </a:tc>
                <a:tc>
                  <a:txBody>
                    <a:bodyPr/>
                    <a:lstStyle/>
                    <a:p>
                      <a:r>
                        <a:rPr lang="en-GB" sz="2400" dirty="0"/>
                        <a:t>Controlled</a:t>
                      </a:r>
                    </a:p>
                  </a:txBody>
                  <a:tcPr/>
                </a:tc>
                <a:extLst>
                  <a:ext uri="{0D108BD9-81ED-4DB2-BD59-A6C34878D82A}">
                    <a16:rowId xmlns:a16="http://schemas.microsoft.com/office/drawing/2014/main" val="1512573424"/>
                  </a:ext>
                </a:extLst>
              </a:tr>
              <a:tr h="483523">
                <a:tc>
                  <a:txBody>
                    <a:bodyPr/>
                    <a:lstStyle/>
                    <a:p>
                      <a:r>
                        <a:rPr lang="en-GB" sz="2400" dirty="0"/>
                        <a:t>High Capacity (no working memory)</a:t>
                      </a:r>
                    </a:p>
                  </a:txBody>
                  <a:tcPr/>
                </a:tc>
                <a:tc>
                  <a:txBody>
                    <a:bodyPr/>
                    <a:lstStyle/>
                    <a:p>
                      <a:r>
                        <a:rPr lang="en-GB" sz="2400" dirty="0"/>
                        <a:t>Limited Capacity (working memory)</a:t>
                      </a:r>
                    </a:p>
                  </a:txBody>
                  <a:tcPr/>
                </a:tc>
                <a:extLst>
                  <a:ext uri="{0D108BD9-81ED-4DB2-BD59-A6C34878D82A}">
                    <a16:rowId xmlns:a16="http://schemas.microsoft.com/office/drawing/2014/main" val="2992225772"/>
                  </a:ext>
                </a:extLst>
              </a:tr>
              <a:tr h="483523">
                <a:tc>
                  <a:txBody>
                    <a:bodyPr/>
                    <a:lstStyle/>
                    <a:p>
                      <a:r>
                        <a:rPr lang="en-GB" sz="2400" dirty="0"/>
                        <a:t>Nonconscious</a:t>
                      </a:r>
                    </a:p>
                  </a:txBody>
                  <a:tcPr/>
                </a:tc>
                <a:tc>
                  <a:txBody>
                    <a:bodyPr/>
                    <a:lstStyle/>
                    <a:p>
                      <a:r>
                        <a:rPr lang="en-GB" sz="2400" dirty="0"/>
                        <a:t>Conscious</a:t>
                      </a:r>
                    </a:p>
                  </a:txBody>
                  <a:tcPr/>
                </a:tc>
                <a:extLst>
                  <a:ext uri="{0D108BD9-81ED-4DB2-BD59-A6C34878D82A}">
                    <a16:rowId xmlns:a16="http://schemas.microsoft.com/office/drawing/2014/main" val="1557217537"/>
                  </a:ext>
                </a:extLst>
              </a:tr>
              <a:tr h="483523">
                <a:tc>
                  <a:txBody>
                    <a:bodyPr/>
                    <a:lstStyle/>
                    <a:p>
                      <a:r>
                        <a:rPr lang="en-GB" sz="2400" dirty="0"/>
                        <a:t>Biased responses</a:t>
                      </a:r>
                    </a:p>
                  </a:txBody>
                  <a:tcPr/>
                </a:tc>
                <a:tc>
                  <a:txBody>
                    <a:bodyPr/>
                    <a:lstStyle/>
                    <a:p>
                      <a:r>
                        <a:rPr lang="en-GB" sz="2400" dirty="0"/>
                        <a:t>Considered responses</a:t>
                      </a:r>
                    </a:p>
                  </a:txBody>
                  <a:tcPr/>
                </a:tc>
                <a:extLst>
                  <a:ext uri="{0D108BD9-81ED-4DB2-BD59-A6C34878D82A}">
                    <a16:rowId xmlns:a16="http://schemas.microsoft.com/office/drawing/2014/main" val="1985990425"/>
                  </a:ext>
                </a:extLst>
              </a:tr>
              <a:tr h="483523">
                <a:tc>
                  <a:txBody>
                    <a:bodyPr/>
                    <a:lstStyle/>
                    <a:p>
                      <a:r>
                        <a:rPr lang="en-GB" sz="2400" dirty="0"/>
                        <a:t>Associative</a:t>
                      </a:r>
                    </a:p>
                  </a:txBody>
                  <a:tcPr/>
                </a:tc>
                <a:tc>
                  <a:txBody>
                    <a:bodyPr/>
                    <a:lstStyle/>
                    <a:p>
                      <a:r>
                        <a:rPr lang="en-GB" sz="2400" dirty="0"/>
                        <a:t>Rule-based</a:t>
                      </a:r>
                    </a:p>
                  </a:txBody>
                  <a:tcPr/>
                </a:tc>
                <a:extLst>
                  <a:ext uri="{0D108BD9-81ED-4DB2-BD59-A6C34878D82A}">
                    <a16:rowId xmlns:a16="http://schemas.microsoft.com/office/drawing/2014/main" val="3547061349"/>
                  </a:ext>
                </a:extLst>
              </a:tr>
              <a:tr h="483523">
                <a:tc>
                  <a:txBody>
                    <a:bodyPr/>
                    <a:lstStyle/>
                    <a:p>
                      <a:r>
                        <a:rPr lang="en-GB" sz="2400" dirty="0"/>
                        <a:t>Experience based</a:t>
                      </a:r>
                    </a:p>
                  </a:txBody>
                  <a:tcPr/>
                </a:tc>
                <a:tc>
                  <a:txBody>
                    <a:bodyPr/>
                    <a:lstStyle/>
                    <a:p>
                      <a:r>
                        <a:rPr lang="en-GB" sz="2400" dirty="0"/>
                        <a:t>Conceptually based</a:t>
                      </a:r>
                    </a:p>
                  </a:txBody>
                  <a:tcPr/>
                </a:tc>
                <a:extLst>
                  <a:ext uri="{0D108BD9-81ED-4DB2-BD59-A6C34878D82A}">
                    <a16:rowId xmlns:a16="http://schemas.microsoft.com/office/drawing/2014/main" val="1650332658"/>
                  </a:ext>
                </a:extLst>
              </a:tr>
              <a:tr h="483523">
                <a:tc>
                  <a:txBody>
                    <a:bodyPr/>
                    <a:lstStyle/>
                    <a:p>
                      <a:r>
                        <a:rPr lang="en-GB" sz="2400" dirty="0"/>
                        <a:t>No cognitive ability required</a:t>
                      </a:r>
                    </a:p>
                  </a:txBody>
                  <a:tcPr/>
                </a:tc>
                <a:tc>
                  <a:txBody>
                    <a:bodyPr/>
                    <a:lstStyle/>
                    <a:p>
                      <a:r>
                        <a:rPr lang="en-GB" sz="2400" dirty="0"/>
                        <a:t>Corresponds to cognitive ability</a:t>
                      </a:r>
                    </a:p>
                  </a:txBody>
                  <a:tcPr/>
                </a:tc>
                <a:extLst>
                  <a:ext uri="{0D108BD9-81ED-4DB2-BD59-A6C34878D82A}">
                    <a16:rowId xmlns:a16="http://schemas.microsoft.com/office/drawing/2014/main" val="1841813491"/>
                  </a:ext>
                </a:extLst>
              </a:tr>
            </a:tbl>
          </a:graphicData>
        </a:graphic>
      </p:graphicFrame>
    </p:spTree>
    <p:extLst>
      <p:ext uri="{BB962C8B-B14F-4D97-AF65-F5344CB8AC3E}">
        <p14:creationId xmlns:p14="http://schemas.microsoft.com/office/powerpoint/2010/main" val="2994439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97E468-B227-DC36-4D96-68A336FCECC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A57B6B3-BEAC-9370-57B4-73970C8957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9" name="Group 8">
            <a:extLst>
              <a:ext uri="{FF2B5EF4-FFF2-40B4-BE49-F238E27FC236}">
                <a16:creationId xmlns:a16="http://schemas.microsoft.com/office/drawing/2014/main" id="{37B6CB8C-778E-F890-AF54-571FEAF102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10" name="Rectangle 9">
              <a:extLst>
                <a:ext uri="{FF2B5EF4-FFF2-40B4-BE49-F238E27FC236}">
                  <a16:creationId xmlns:a16="http://schemas.microsoft.com/office/drawing/2014/main" id="{A37DFE98-1116-B66B-D086-E34F47F1CF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4A00F42-775C-1E0A-7E9B-66B7A8542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reeform: Shape 12">
            <a:extLst>
              <a:ext uri="{FF2B5EF4-FFF2-40B4-BE49-F238E27FC236}">
                <a16:creationId xmlns:a16="http://schemas.microsoft.com/office/drawing/2014/main" id="{78EF8282-566F-4ADD-9A37-BC5150559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5" name="Rectangle 14">
            <a:extLst>
              <a:ext uri="{FF2B5EF4-FFF2-40B4-BE49-F238E27FC236}">
                <a16:creationId xmlns:a16="http://schemas.microsoft.com/office/drawing/2014/main" id="{303FA98F-6B3A-B006-0B4C-3C60BCB23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1" y="990600"/>
            <a:ext cx="99060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77A99115-2D84-7ABF-B585-8F1F0EDB3045}"/>
              </a:ext>
            </a:extLst>
          </p:cNvPr>
          <p:cNvSpPr txBox="1"/>
          <p:nvPr/>
        </p:nvSpPr>
        <p:spPr>
          <a:xfrm>
            <a:off x="2320445" y="1538615"/>
            <a:ext cx="6781800" cy="1752600"/>
          </a:xfrm>
          <a:prstGeom prst="rect">
            <a:avLst/>
          </a:prstGeom>
        </p:spPr>
        <p:txBody>
          <a:bodyPr vert="horz" lIns="91440" tIns="45720" rIns="91440" bIns="45720" rtlCol="0" anchor="t">
            <a:noAutofit/>
          </a:bodyPr>
          <a:lstStyle/>
          <a:p>
            <a:pPr>
              <a:lnSpc>
                <a:spcPct val="90000"/>
              </a:lnSpc>
              <a:spcBef>
                <a:spcPct val="0"/>
              </a:spcBef>
              <a:spcAft>
                <a:spcPts val="600"/>
              </a:spcAft>
            </a:pPr>
            <a:endParaRPr lang="en-US" sz="8000" kern="1200" dirty="0">
              <a:solidFill>
                <a:schemeClr val="tx1"/>
              </a:solidFill>
              <a:latin typeface="+mj-lt"/>
              <a:ea typeface="+mj-ea"/>
              <a:cs typeface="+mj-cs"/>
            </a:endParaRPr>
          </a:p>
        </p:txBody>
      </p:sp>
      <p:pic>
        <p:nvPicPr>
          <p:cNvPr id="3" name="Picture 2">
            <a:extLst>
              <a:ext uri="{FF2B5EF4-FFF2-40B4-BE49-F238E27FC236}">
                <a16:creationId xmlns:a16="http://schemas.microsoft.com/office/drawing/2014/main" id="{931F7EE9-EBB8-5E5F-348F-DE74AF699CAD}"/>
              </a:ext>
            </a:extLst>
          </p:cNvPr>
          <p:cNvPicPr>
            <a:picLocks noChangeAspect="1"/>
          </p:cNvPicPr>
          <p:nvPr/>
        </p:nvPicPr>
        <p:blipFill>
          <a:blip r:embed="rId2"/>
          <a:stretch>
            <a:fillRect/>
          </a:stretch>
        </p:blipFill>
        <p:spPr>
          <a:xfrm>
            <a:off x="457201" y="112356"/>
            <a:ext cx="10352761" cy="6600813"/>
          </a:xfrm>
          <a:prstGeom prst="rect">
            <a:avLst/>
          </a:prstGeom>
        </p:spPr>
      </p:pic>
      <p:sp>
        <p:nvSpPr>
          <p:cNvPr id="4" name="TextBox 3">
            <a:extLst>
              <a:ext uri="{FF2B5EF4-FFF2-40B4-BE49-F238E27FC236}">
                <a16:creationId xmlns:a16="http://schemas.microsoft.com/office/drawing/2014/main" id="{EB14BD20-C4CC-A2E8-C6CF-BF3D8BDDC4AB}"/>
              </a:ext>
            </a:extLst>
          </p:cNvPr>
          <p:cNvSpPr txBox="1"/>
          <p:nvPr/>
        </p:nvSpPr>
        <p:spPr>
          <a:xfrm>
            <a:off x="864296" y="137786"/>
            <a:ext cx="9319364" cy="1077218"/>
          </a:xfrm>
          <a:prstGeom prst="rect">
            <a:avLst/>
          </a:prstGeom>
          <a:solidFill>
            <a:schemeClr val="bg1"/>
          </a:solidFill>
        </p:spPr>
        <p:txBody>
          <a:bodyPr wrap="square" rtlCol="0">
            <a:spAutoFit/>
          </a:bodyPr>
          <a:lstStyle/>
          <a:p>
            <a:r>
              <a:rPr lang="en-GB" sz="3200" dirty="0"/>
              <a:t>What happens in your brain when a stranger enters your garden and starts sunbathing</a:t>
            </a:r>
          </a:p>
        </p:txBody>
      </p:sp>
    </p:spTree>
    <p:extLst>
      <p:ext uri="{BB962C8B-B14F-4D97-AF65-F5344CB8AC3E}">
        <p14:creationId xmlns:p14="http://schemas.microsoft.com/office/powerpoint/2010/main" val="1608824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4834B8-F84B-E03E-66B3-1A25F48343E2}"/>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882C655-D074-AF81-0C00-0D83D7720195}"/>
              </a:ext>
            </a:extLst>
          </p:cNvPr>
          <p:cNvSpPr txBox="1"/>
          <p:nvPr/>
        </p:nvSpPr>
        <p:spPr>
          <a:xfrm>
            <a:off x="838201" y="876822"/>
            <a:ext cx="4794156" cy="4723878"/>
          </a:xfrm>
          <a:prstGeom prst="rect">
            <a:avLst/>
          </a:prstGeom>
        </p:spPr>
        <p:txBody>
          <a:bodyPr vert="horz" lIns="91440" tIns="45720" rIns="91440" bIns="45720" rtlCol="0">
            <a:noAutofit/>
          </a:bodyPr>
          <a:lstStyle/>
          <a:p>
            <a:pPr>
              <a:lnSpc>
                <a:spcPct val="90000"/>
              </a:lnSpc>
              <a:spcAft>
                <a:spcPts val="600"/>
              </a:spcAft>
            </a:pPr>
            <a:r>
              <a:rPr lang="en-US" sz="4400" dirty="0">
                <a:solidFill>
                  <a:schemeClr val="bg1">
                    <a:alpha val="80000"/>
                  </a:schemeClr>
                </a:solidFill>
              </a:rPr>
              <a:t>Antonio Damasio: </a:t>
            </a:r>
          </a:p>
          <a:p>
            <a:pPr>
              <a:lnSpc>
                <a:spcPct val="90000"/>
              </a:lnSpc>
              <a:spcAft>
                <a:spcPts val="600"/>
              </a:spcAft>
            </a:pPr>
            <a:r>
              <a:rPr lang="en-US" sz="4400" dirty="0">
                <a:solidFill>
                  <a:schemeClr val="bg1">
                    <a:alpha val="80000"/>
                  </a:schemeClr>
                </a:solidFill>
              </a:rPr>
              <a:t>Neuroscientist, Psychologist</a:t>
            </a:r>
          </a:p>
          <a:p>
            <a:pPr indent="-228600">
              <a:lnSpc>
                <a:spcPct val="90000"/>
              </a:lnSpc>
              <a:spcAft>
                <a:spcPts val="600"/>
              </a:spcAft>
              <a:buFont typeface="Arial" panose="020B0604020202020204" pitchFamily="34" charset="0"/>
              <a:buChar char="•"/>
            </a:pPr>
            <a:endParaRPr lang="en-US" sz="3200" dirty="0">
              <a:solidFill>
                <a:schemeClr val="bg1">
                  <a:alpha val="80000"/>
                </a:schemeClr>
              </a:solidFill>
            </a:endParaRPr>
          </a:p>
          <a:p>
            <a:pPr marL="457200" indent="-228600">
              <a:lnSpc>
                <a:spcPct val="90000"/>
              </a:lnSpc>
              <a:spcAft>
                <a:spcPts val="600"/>
              </a:spcAft>
              <a:buFont typeface="Arial" panose="020B0604020202020204" pitchFamily="34" charset="0"/>
              <a:buChar char="•"/>
            </a:pPr>
            <a:r>
              <a:rPr lang="en-US" sz="3200" dirty="0">
                <a:solidFill>
                  <a:schemeClr val="bg1">
                    <a:alpha val="80000"/>
                  </a:schemeClr>
                </a:solidFill>
              </a:rPr>
              <a:t>Emotions are essential for rational thinking</a:t>
            </a:r>
          </a:p>
          <a:p>
            <a:pPr marL="457200" indent="-228600">
              <a:lnSpc>
                <a:spcPct val="90000"/>
              </a:lnSpc>
              <a:spcAft>
                <a:spcPts val="600"/>
              </a:spcAft>
              <a:buFont typeface="Arial" panose="020B0604020202020204" pitchFamily="34" charset="0"/>
              <a:buChar char="•"/>
            </a:pPr>
            <a:endParaRPr lang="en-US" sz="3200" dirty="0">
              <a:solidFill>
                <a:schemeClr val="bg1">
                  <a:alpha val="80000"/>
                </a:schemeClr>
              </a:solidFill>
            </a:endParaRPr>
          </a:p>
          <a:p>
            <a:pPr marL="457200" indent="-228600">
              <a:lnSpc>
                <a:spcPct val="90000"/>
              </a:lnSpc>
              <a:spcAft>
                <a:spcPts val="600"/>
              </a:spcAft>
              <a:buFont typeface="Arial" panose="020B0604020202020204" pitchFamily="34" charset="0"/>
              <a:buChar char="•"/>
            </a:pPr>
            <a:r>
              <a:rPr lang="en-US" sz="3200" dirty="0">
                <a:solidFill>
                  <a:schemeClr val="bg1">
                    <a:alpha val="80000"/>
                  </a:schemeClr>
                </a:solidFill>
              </a:rPr>
              <a:t>The story of Phineas Gage</a:t>
            </a:r>
          </a:p>
        </p:txBody>
      </p:sp>
      <p:pic>
        <p:nvPicPr>
          <p:cNvPr id="4" name="Picture 3">
            <a:extLst>
              <a:ext uri="{FF2B5EF4-FFF2-40B4-BE49-F238E27FC236}">
                <a16:creationId xmlns:a16="http://schemas.microsoft.com/office/drawing/2014/main" id="{FD38E825-C712-7006-7257-63D32126D5E9}"/>
              </a:ext>
            </a:extLst>
          </p:cNvPr>
          <p:cNvPicPr>
            <a:picLocks noChangeAspect="1"/>
          </p:cNvPicPr>
          <p:nvPr/>
        </p:nvPicPr>
        <p:blipFill>
          <a:blip r:embed="rId2"/>
          <a:srcRect t="4126" r="1" b="19718"/>
          <a:stretch>
            <a:fillRect/>
          </a:stretch>
        </p:blipFill>
        <p:spPr>
          <a:xfrm>
            <a:off x="5814060" y="2"/>
            <a:ext cx="6377940" cy="3333749"/>
          </a:xfrm>
          <a:custGeom>
            <a:avLst/>
            <a:gdLst/>
            <a:ahLst/>
            <a:cxnLst/>
            <a:rect l="l" t="t" r="r" b="b"/>
            <a:pathLst>
              <a:path w="6377940" h="3333749">
                <a:moveTo>
                  <a:pt x="0" y="0"/>
                </a:moveTo>
                <a:lnTo>
                  <a:pt x="6377940" y="0"/>
                </a:lnTo>
                <a:lnTo>
                  <a:pt x="6377940" y="3333749"/>
                </a:lnTo>
                <a:lnTo>
                  <a:pt x="174585" y="3333749"/>
                </a:lnTo>
                <a:lnTo>
                  <a:pt x="0" y="2202180"/>
                </a:lnTo>
                <a:close/>
              </a:path>
            </a:pathLst>
          </a:custGeom>
        </p:spPr>
      </p:pic>
      <p:pic>
        <p:nvPicPr>
          <p:cNvPr id="5" name="Picture 4">
            <a:extLst>
              <a:ext uri="{FF2B5EF4-FFF2-40B4-BE49-F238E27FC236}">
                <a16:creationId xmlns:a16="http://schemas.microsoft.com/office/drawing/2014/main" id="{5DC8DEA3-AF99-B483-8868-7F8AAF140F00}"/>
              </a:ext>
            </a:extLst>
          </p:cNvPr>
          <p:cNvPicPr>
            <a:picLocks noChangeAspect="1"/>
          </p:cNvPicPr>
          <p:nvPr/>
        </p:nvPicPr>
        <p:blipFill>
          <a:blip r:embed="rId3"/>
          <a:srcRect r="1" b="27655"/>
          <a:stretch>
            <a:fillRect/>
          </a:stretch>
        </p:blipFill>
        <p:spPr>
          <a:xfrm>
            <a:off x="5814060" y="3524252"/>
            <a:ext cx="6377940" cy="3333748"/>
          </a:xfrm>
          <a:custGeom>
            <a:avLst/>
            <a:gdLst/>
            <a:ahLst/>
            <a:cxnLst/>
            <a:rect l="l" t="t" r="r" b="b"/>
            <a:pathLst>
              <a:path w="6377940" h="3333748">
                <a:moveTo>
                  <a:pt x="203977" y="0"/>
                </a:moveTo>
                <a:lnTo>
                  <a:pt x="6377940" y="0"/>
                </a:lnTo>
                <a:lnTo>
                  <a:pt x="6377940" y="3333748"/>
                </a:lnTo>
                <a:lnTo>
                  <a:pt x="0" y="3333748"/>
                </a:lnTo>
                <a:lnTo>
                  <a:pt x="525780" y="1931668"/>
                </a:lnTo>
                <a:lnTo>
                  <a:pt x="205740" y="11428"/>
                </a:lnTo>
                <a:close/>
              </a:path>
            </a:pathLst>
          </a:custGeom>
        </p:spPr>
      </p:pic>
      <p:grpSp>
        <p:nvGrpSpPr>
          <p:cNvPr id="22" name="Group 21">
            <a:extLst>
              <a:ext uri="{FF2B5EF4-FFF2-40B4-BE49-F238E27FC236}">
                <a16:creationId xmlns:a16="http://schemas.microsoft.com/office/drawing/2014/main" id="{364A290D-B7BC-40B4-AB97-0C801BCCE2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8" y="544"/>
            <a:ext cx="874716" cy="6857455"/>
            <a:chOff x="5632358" y="544"/>
            <a:chExt cx="874716" cy="6857455"/>
          </a:xfrm>
        </p:grpSpPr>
        <p:sp>
          <p:nvSpPr>
            <p:cNvPr id="23" name="Freeform: Shape 22">
              <a:extLst>
                <a:ext uri="{FF2B5EF4-FFF2-40B4-BE49-F238E27FC236}">
                  <a16:creationId xmlns:a16="http://schemas.microsoft.com/office/drawing/2014/main" id="{3C60D1EB-842B-4027-9728-E57314926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381000" dist="152400" dir="108000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44E103E5-C039-4EA4-843B-AD566B5C96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extBox 1">
            <a:extLst>
              <a:ext uri="{FF2B5EF4-FFF2-40B4-BE49-F238E27FC236}">
                <a16:creationId xmlns:a16="http://schemas.microsoft.com/office/drawing/2014/main" id="{8CEDA1B1-2C53-03E9-A256-0B4C55405D0B}"/>
              </a:ext>
            </a:extLst>
          </p:cNvPr>
          <p:cNvSpPr txBox="1"/>
          <p:nvPr/>
        </p:nvSpPr>
        <p:spPr>
          <a:xfrm>
            <a:off x="2320445" y="1538615"/>
            <a:ext cx="6781800" cy="1752600"/>
          </a:xfrm>
          <a:prstGeom prst="rect">
            <a:avLst/>
          </a:prstGeom>
        </p:spPr>
        <p:txBody>
          <a:bodyPr vert="horz" lIns="91440" tIns="45720" rIns="91440" bIns="45720" rtlCol="0" anchor="t">
            <a:noAutofit/>
          </a:bodyPr>
          <a:lstStyle/>
          <a:p>
            <a:pPr>
              <a:lnSpc>
                <a:spcPct val="90000"/>
              </a:lnSpc>
              <a:spcBef>
                <a:spcPct val="0"/>
              </a:spcBef>
              <a:spcAft>
                <a:spcPts val="600"/>
              </a:spcAft>
            </a:pPr>
            <a:endParaRPr lang="en-US" sz="8000" kern="1200" dirty="0">
              <a:solidFill>
                <a:schemeClr val="tx1"/>
              </a:solidFill>
              <a:latin typeface="+mj-lt"/>
              <a:ea typeface="+mj-ea"/>
              <a:cs typeface="+mj-cs"/>
            </a:endParaRPr>
          </a:p>
        </p:txBody>
      </p:sp>
    </p:spTree>
    <p:extLst>
      <p:ext uri="{BB962C8B-B14F-4D97-AF65-F5344CB8AC3E}">
        <p14:creationId xmlns:p14="http://schemas.microsoft.com/office/powerpoint/2010/main" val="2273275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FA4F1B-9F5C-8B56-0D06-C73BAB52C41D}"/>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Arc 2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6F619D05-9CD6-8136-F43D-A07D3EEFD460}"/>
              </a:ext>
            </a:extLst>
          </p:cNvPr>
          <p:cNvPicPr>
            <a:picLocks noChangeAspect="1"/>
          </p:cNvPicPr>
          <p:nvPr/>
        </p:nvPicPr>
        <p:blipFill>
          <a:blip r:embed="rId2"/>
          <a:stretch>
            <a:fillRect/>
          </a:stretch>
        </p:blipFill>
        <p:spPr>
          <a:xfrm>
            <a:off x="917672" y="511293"/>
            <a:ext cx="4348401"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TextBox 3">
            <a:extLst>
              <a:ext uri="{FF2B5EF4-FFF2-40B4-BE49-F238E27FC236}">
                <a16:creationId xmlns:a16="http://schemas.microsoft.com/office/drawing/2014/main" id="{E69A86BD-D60D-29D2-3C1D-36CC4581BF3B}"/>
              </a:ext>
            </a:extLst>
          </p:cNvPr>
          <p:cNvSpPr txBox="1"/>
          <p:nvPr/>
        </p:nvSpPr>
        <p:spPr>
          <a:xfrm>
            <a:off x="5894962" y="1066800"/>
            <a:ext cx="5458838" cy="5110163"/>
          </a:xfrm>
          <a:prstGeom prst="rect">
            <a:avLst/>
          </a:prstGeom>
        </p:spPr>
        <p:txBody>
          <a:bodyPr vert="horz" lIns="91440" tIns="45720" rIns="91440" bIns="45720" rtlCol="0">
            <a:normAutofit lnSpcReduction="10000"/>
          </a:bodyPr>
          <a:lstStyle/>
          <a:p>
            <a:pPr>
              <a:lnSpc>
                <a:spcPct val="90000"/>
              </a:lnSpc>
              <a:spcAft>
                <a:spcPts val="600"/>
              </a:spcAft>
            </a:pPr>
            <a:r>
              <a:rPr lang="en-US" sz="3600" dirty="0">
                <a:latin typeface="Aldhabi" panose="01000000000000000000" pitchFamily="2" charset="-78"/>
                <a:cs typeface="Aldhabi" panose="01000000000000000000" pitchFamily="2" charset="-78"/>
              </a:rPr>
              <a:t>Selective damage in the prefrontal cortices of Phineas Gage’s brain compromised his ability to plan for the future, to conduct himself according to the normal rules of society, and to decide the course of action most advantageous to society. </a:t>
            </a:r>
          </a:p>
          <a:p>
            <a:pPr>
              <a:lnSpc>
                <a:spcPct val="90000"/>
              </a:lnSpc>
              <a:spcAft>
                <a:spcPts val="600"/>
              </a:spcAft>
            </a:pPr>
            <a:r>
              <a:rPr lang="en-US" sz="3600" dirty="0">
                <a:latin typeface="Aldhabi" panose="01000000000000000000" pitchFamily="2" charset="-78"/>
                <a:cs typeface="Aldhabi" panose="01000000000000000000" pitchFamily="2" charset="-78"/>
              </a:rPr>
              <a:t>Conclusion:</a:t>
            </a:r>
          </a:p>
          <a:p>
            <a:pPr>
              <a:lnSpc>
                <a:spcPct val="90000"/>
              </a:lnSpc>
              <a:spcAft>
                <a:spcPts val="600"/>
              </a:spcAft>
            </a:pPr>
            <a:r>
              <a:rPr lang="en-US" sz="3600" dirty="0">
                <a:latin typeface="Aldhabi" panose="01000000000000000000" pitchFamily="2" charset="-78"/>
                <a:cs typeface="Aldhabi" panose="01000000000000000000" pitchFamily="2" charset="-78"/>
              </a:rPr>
              <a:t> The prefrontal cortex is able to modify our emotional impulses in order to fit in with society and plan our future.</a:t>
            </a:r>
          </a:p>
          <a:p>
            <a:pPr>
              <a:lnSpc>
                <a:spcPct val="90000"/>
              </a:lnSpc>
              <a:spcAft>
                <a:spcPts val="600"/>
              </a:spcAft>
            </a:pPr>
            <a:endParaRPr lang="en-US" sz="3600" dirty="0">
              <a:latin typeface="Aldhabi" panose="01000000000000000000" pitchFamily="2" charset="-78"/>
              <a:cs typeface="Aldhabi" panose="01000000000000000000" pitchFamily="2" charset="-78"/>
            </a:endParaRPr>
          </a:p>
        </p:txBody>
      </p:sp>
      <p:sp>
        <p:nvSpPr>
          <p:cNvPr id="2" name="TextBox 1">
            <a:extLst>
              <a:ext uri="{FF2B5EF4-FFF2-40B4-BE49-F238E27FC236}">
                <a16:creationId xmlns:a16="http://schemas.microsoft.com/office/drawing/2014/main" id="{605A686B-CB1F-40B7-C0CB-1386BE739A92}"/>
              </a:ext>
            </a:extLst>
          </p:cNvPr>
          <p:cNvSpPr txBox="1"/>
          <p:nvPr/>
        </p:nvSpPr>
        <p:spPr>
          <a:xfrm>
            <a:off x="2320445" y="1538615"/>
            <a:ext cx="6781800" cy="1752600"/>
          </a:xfrm>
          <a:prstGeom prst="rect">
            <a:avLst/>
          </a:prstGeom>
        </p:spPr>
        <p:txBody>
          <a:bodyPr vert="horz" lIns="91440" tIns="45720" rIns="91440" bIns="45720" rtlCol="0" anchor="t">
            <a:noAutofit/>
          </a:bodyPr>
          <a:lstStyle/>
          <a:p>
            <a:pPr>
              <a:lnSpc>
                <a:spcPct val="90000"/>
              </a:lnSpc>
              <a:spcBef>
                <a:spcPct val="0"/>
              </a:spcBef>
              <a:spcAft>
                <a:spcPts val="600"/>
              </a:spcAft>
            </a:pPr>
            <a:endParaRPr lang="en-US" sz="8000" kern="1200" dirty="0">
              <a:solidFill>
                <a:schemeClr val="tx1"/>
              </a:solidFill>
              <a:latin typeface="+mj-lt"/>
              <a:ea typeface="+mj-ea"/>
              <a:cs typeface="+mj-cs"/>
            </a:endParaRPr>
          </a:p>
        </p:txBody>
      </p:sp>
    </p:spTree>
    <p:extLst>
      <p:ext uri="{BB962C8B-B14F-4D97-AF65-F5344CB8AC3E}">
        <p14:creationId xmlns:p14="http://schemas.microsoft.com/office/powerpoint/2010/main" val="1916493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21DA80-FC79-4C94-115C-B52DDBACA6F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DF51A4C-14B6-B2D1-065F-3D61362D2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9" name="Group 8">
            <a:extLst>
              <a:ext uri="{FF2B5EF4-FFF2-40B4-BE49-F238E27FC236}">
                <a16:creationId xmlns:a16="http://schemas.microsoft.com/office/drawing/2014/main" id="{461009E7-DADA-DEE8-B0AE-5101825D73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10" name="Rectangle 9">
              <a:extLst>
                <a:ext uri="{FF2B5EF4-FFF2-40B4-BE49-F238E27FC236}">
                  <a16:creationId xmlns:a16="http://schemas.microsoft.com/office/drawing/2014/main" id="{E4CBB65C-C061-0EDE-200C-0BF1400708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71707D9-418D-5B0C-C3C3-EFB17C298D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reeform: Shape 12">
            <a:extLst>
              <a:ext uri="{FF2B5EF4-FFF2-40B4-BE49-F238E27FC236}">
                <a16:creationId xmlns:a16="http://schemas.microsoft.com/office/drawing/2014/main" id="{8D1A5480-CACC-29C8-BB5A-45F3BA10E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5" name="Rectangle 14">
            <a:extLst>
              <a:ext uri="{FF2B5EF4-FFF2-40B4-BE49-F238E27FC236}">
                <a16:creationId xmlns:a16="http://schemas.microsoft.com/office/drawing/2014/main" id="{4B51FB18-4AFB-58A0-1A4A-CACA3EB5C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1" y="990600"/>
            <a:ext cx="99060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E5B59135-D097-AF95-4285-56116128D3FF}"/>
              </a:ext>
            </a:extLst>
          </p:cNvPr>
          <p:cNvSpPr txBox="1"/>
          <p:nvPr/>
        </p:nvSpPr>
        <p:spPr>
          <a:xfrm>
            <a:off x="2320445" y="1538615"/>
            <a:ext cx="6781800" cy="1752600"/>
          </a:xfrm>
          <a:prstGeom prst="rect">
            <a:avLst/>
          </a:prstGeom>
        </p:spPr>
        <p:txBody>
          <a:bodyPr vert="horz" lIns="91440" tIns="45720" rIns="91440" bIns="45720" rtlCol="0" anchor="t">
            <a:noAutofit/>
          </a:bodyPr>
          <a:lstStyle/>
          <a:p>
            <a:pPr>
              <a:lnSpc>
                <a:spcPct val="90000"/>
              </a:lnSpc>
              <a:spcBef>
                <a:spcPct val="0"/>
              </a:spcBef>
              <a:spcAft>
                <a:spcPts val="600"/>
              </a:spcAft>
            </a:pPr>
            <a:endParaRPr lang="en-US" sz="8000" kern="1200" dirty="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F2E7ED1F-6411-36F2-9AFD-CA03F8368785}"/>
              </a:ext>
            </a:extLst>
          </p:cNvPr>
          <p:cNvPicPr>
            <a:picLocks noChangeAspect="1"/>
          </p:cNvPicPr>
          <p:nvPr/>
        </p:nvPicPr>
        <p:blipFill>
          <a:blip r:embed="rId2"/>
          <a:stretch>
            <a:fillRect/>
          </a:stretch>
        </p:blipFill>
        <p:spPr>
          <a:xfrm>
            <a:off x="6299554" y="1060365"/>
            <a:ext cx="4063648" cy="2709099"/>
          </a:xfrm>
          <a:prstGeom prst="rect">
            <a:avLst/>
          </a:prstGeom>
        </p:spPr>
      </p:pic>
      <p:sp>
        <p:nvSpPr>
          <p:cNvPr id="5" name="TextBox 4">
            <a:extLst>
              <a:ext uri="{FF2B5EF4-FFF2-40B4-BE49-F238E27FC236}">
                <a16:creationId xmlns:a16="http://schemas.microsoft.com/office/drawing/2014/main" id="{FB136BB3-7394-760C-FDDB-7707F11A1579}"/>
              </a:ext>
            </a:extLst>
          </p:cNvPr>
          <p:cNvSpPr txBox="1"/>
          <p:nvPr/>
        </p:nvSpPr>
        <p:spPr>
          <a:xfrm>
            <a:off x="914400" y="1265129"/>
            <a:ext cx="5787025" cy="1938992"/>
          </a:xfrm>
          <a:prstGeom prst="rect">
            <a:avLst/>
          </a:prstGeom>
          <a:noFill/>
        </p:spPr>
        <p:txBody>
          <a:bodyPr wrap="square" rtlCol="0">
            <a:spAutoFit/>
          </a:bodyPr>
          <a:lstStyle/>
          <a:p>
            <a:r>
              <a:rPr lang="en-GB" sz="2400" dirty="0"/>
              <a:t>The Anterior Cingulate Cortex is where the prefrontal cortex and the emotional signals from the limbic system meet, exchange information  and ‘negotiate’ and decide to act.</a:t>
            </a:r>
          </a:p>
        </p:txBody>
      </p:sp>
      <p:sp>
        <p:nvSpPr>
          <p:cNvPr id="6" name="TextBox 5">
            <a:extLst>
              <a:ext uri="{FF2B5EF4-FFF2-40B4-BE49-F238E27FC236}">
                <a16:creationId xmlns:a16="http://schemas.microsoft.com/office/drawing/2014/main" id="{3626C208-9A23-6CD5-A3DC-48AC43B40014}"/>
              </a:ext>
            </a:extLst>
          </p:cNvPr>
          <p:cNvSpPr txBox="1"/>
          <p:nvPr/>
        </p:nvSpPr>
        <p:spPr>
          <a:xfrm>
            <a:off x="1000125" y="3429000"/>
            <a:ext cx="9096375" cy="2246769"/>
          </a:xfrm>
          <a:prstGeom prst="rect">
            <a:avLst/>
          </a:prstGeom>
          <a:noFill/>
        </p:spPr>
        <p:txBody>
          <a:bodyPr wrap="square" rtlCol="0">
            <a:spAutoFit/>
          </a:bodyPr>
          <a:lstStyle/>
          <a:p>
            <a:r>
              <a:rPr lang="en-GB" sz="2000" dirty="0"/>
              <a:t>Mrs T had a stroke which caused damage to the ACC (amongst other brain areas)</a:t>
            </a:r>
          </a:p>
          <a:p>
            <a:endParaRPr lang="en-GB" sz="2000" dirty="0"/>
          </a:p>
          <a:p>
            <a:pPr marL="285750" indent="-285750">
              <a:buFont typeface="Arial" panose="020B0604020202020204" pitchFamily="34" charset="0"/>
              <a:buChar char="•"/>
            </a:pPr>
            <a:r>
              <a:rPr lang="en-GB" sz="2000" dirty="0"/>
              <a:t>Damasio observed that she laid passive, little bodily motion, occasional speech, but only when prompted. Would not answer questions.</a:t>
            </a:r>
          </a:p>
          <a:p>
            <a:endParaRPr lang="en-GB" sz="2000" dirty="0"/>
          </a:p>
          <a:p>
            <a:pPr marL="285750" indent="-285750">
              <a:buFont typeface="Arial" panose="020B0604020202020204" pitchFamily="34" charset="0"/>
              <a:buChar char="•"/>
            </a:pPr>
            <a:r>
              <a:rPr lang="en-GB" sz="2000" dirty="0"/>
              <a:t>When she recovered she said she remembered no thinking, no feeling, no impulse to act.</a:t>
            </a:r>
          </a:p>
        </p:txBody>
      </p:sp>
    </p:spTree>
    <p:extLst>
      <p:ext uri="{BB962C8B-B14F-4D97-AF65-F5344CB8AC3E}">
        <p14:creationId xmlns:p14="http://schemas.microsoft.com/office/powerpoint/2010/main" val="805269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4EF312-5B98-3B33-B6A8-BEF6D0427C9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DA54D1B-FC68-7909-773C-F8B712E2E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9" name="Group 8">
            <a:extLst>
              <a:ext uri="{FF2B5EF4-FFF2-40B4-BE49-F238E27FC236}">
                <a16:creationId xmlns:a16="http://schemas.microsoft.com/office/drawing/2014/main" id="{5FFDACD7-D83E-9ADF-4C5F-47C29374D5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10" name="Rectangle 9">
              <a:extLst>
                <a:ext uri="{FF2B5EF4-FFF2-40B4-BE49-F238E27FC236}">
                  <a16:creationId xmlns:a16="http://schemas.microsoft.com/office/drawing/2014/main" id="{9A7517D7-2C92-C7FF-0E5D-3CAEE7BD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234DF9B-A4F8-4294-5E80-FD82D16345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reeform: Shape 12">
            <a:extLst>
              <a:ext uri="{FF2B5EF4-FFF2-40B4-BE49-F238E27FC236}">
                <a16:creationId xmlns:a16="http://schemas.microsoft.com/office/drawing/2014/main" id="{05DB1F05-497E-94E4-5F22-77C8C8F67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5" name="Rectangle 14">
            <a:extLst>
              <a:ext uri="{FF2B5EF4-FFF2-40B4-BE49-F238E27FC236}">
                <a16:creationId xmlns:a16="http://schemas.microsoft.com/office/drawing/2014/main" id="{CB2F54BB-3FBD-9EDB-EEEE-A4AA5DEDF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1" y="990600"/>
            <a:ext cx="99060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4E26F271-2021-1C61-1780-5C2EB3349196}"/>
              </a:ext>
            </a:extLst>
          </p:cNvPr>
          <p:cNvSpPr txBox="1"/>
          <p:nvPr/>
        </p:nvSpPr>
        <p:spPr>
          <a:xfrm>
            <a:off x="2320445" y="1538615"/>
            <a:ext cx="6781800" cy="1752600"/>
          </a:xfrm>
          <a:prstGeom prst="rect">
            <a:avLst/>
          </a:prstGeom>
        </p:spPr>
        <p:txBody>
          <a:bodyPr vert="horz" lIns="91440" tIns="45720" rIns="91440" bIns="45720" rtlCol="0" anchor="t">
            <a:noAutofit/>
          </a:bodyPr>
          <a:lstStyle/>
          <a:p>
            <a:pPr>
              <a:lnSpc>
                <a:spcPct val="90000"/>
              </a:lnSpc>
              <a:spcBef>
                <a:spcPct val="0"/>
              </a:spcBef>
              <a:spcAft>
                <a:spcPts val="600"/>
              </a:spcAft>
            </a:pPr>
            <a:endParaRPr lang="en-US" sz="8000" kern="1200" dirty="0">
              <a:solidFill>
                <a:schemeClr val="tx1"/>
              </a:solidFill>
              <a:latin typeface="+mj-lt"/>
              <a:ea typeface="+mj-ea"/>
              <a:cs typeface="+mj-cs"/>
            </a:endParaRPr>
          </a:p>
        </p:txBody>
      </p:sp>
      <p:sp>
        <p:nvSpPr>
          <p:cNvPr id="3" name="TextBox 2">
            <a:extLst>
              <a:ext uri="{FF2B5EF4-FFF2-40B4-BE49-F238E27FC236}">
                <a16:creationId xmlns:a16="http://schemas.microsoft.com/office/drawing/2014/main" id="{76C8DF4E-0D8C-CF1B-915A-A05F5F6097CF}"/>
              </a:ext>
            </a:extLst>
          </p:cNvPr>
          <p:cNvSpPr txBox="1"/>
          <p:nvPr/>
        </p:nvSpPr>
        <p:spPr>
          <a:xfrm>
            <a:off x="561975" y="1085850"/>
            <a:ext cx="9734550" cy="4524315"/>
          </a:xfrm>
          <a:prstGeom prst="rect">
            <a:avLst/>
          </a:prstGeom>
          <a:noFill/>
        </p:spPr>
        <p:txBody>
          <a:bodyPr wrap="square" rtlCol="0">
            <a:spAutoFit/>
          </a:bodyPr>
          <a:lstStyle/>
          <a:p>
            <a:r>
              <a:rPr lang="en-GB" dirty="0"/>
              <a:t>Question for the Groups:</a:t>
            </a:r>
          </a:p>
          <a:p>
            <a:endParaRPr lang="en-GB" dirty="0"/>
          </a:p>
          <a:p>
            <a:r>
              <a:rPr lang="en-GB" dirty="0"/>
              <a:t>Imagine you have received a job offer with a salary which is 50% above your present salary.</a:t>
            </a:r>
          </a:p>
          <a:p>
            <a:endParaRPr lang="en-GB" dirty="0"/>
          </a:p>
          <a:p>
            <a:pPr marL="285750" indent="-285750">
              <a:buFont typeface="Arial" panose="020B0604020202020204" pitchFamily="34" charset="0"/>
              <a:buChar char="•"/>
            </a:pPr>
            <a:r>
              <a:rPr lang="en-GB" dirty="0"/>
              <a:t>The job requires relocation to another town</a:t>
            </a:r>
          </a:p>
          <a:p>
            <a:pPr marL="285750" indent="-285750">
              <a:buFont typeface="Arial" panose="020B0604020202020204" pitchFamily="34" charset="0"/>
              <a:buChar char="•"/>
            </a:pPr>
            <a:r>
              <a:rPr lang="en-GB" dirty="0"/>
              <a:t>Your partner has a part-time teaching job which he/she enjoys</a:t>
            </a:r>
          </a:p>
          <a:p>
            <a:pPr marL="285750" indent="-285750">
              <a:buFont typeface="Arial" panose="020B0604020202020204" pitchFamily="34" charset="0"/>
              <a:buChar char="•"/>
            </a:pPr>
            <a:r>
              <a:rPr lang="en-GB" dirty="0"/>
              <a:t>You have friends locally</a:t>
            </a:r>
          </a:p>
          <a:p>
            <a:pPr marL="285750" indent="-285750">
              <a:buFont typeface="Arial" panose="020B0604020202020204" pitchFamily="34" charset="0"/>
              <a:buChar char="•"/>
            </a:pPr>
            <a:r>
              <a:rPr lang="en-GB" dirty="0"/>
              <a:t>Your kids are settled in their schools and have their own friendship groups</a:t>
            </a:r>
          </a:p>
          <a:p>
            <a:pPr marL="285750" indent="-285750">
              <a:buFont typeface="Arial" panose="020B0604020202020204" pitchFamily="34" charset="0"/>
              <a:buChar char="•"/>
            </a:pPr>
            <a:r>
              <a:rPr lang="en-GB" dirty="0"/>
              <a:t>The new town doesn’t seem to have a great reputation for schools</a:t>
            </a:r>
          </a:p>
          <a:p>
            <a:pPr marL="285750" indent="-285750">
              <a:buFont typeface="Arial" panose="020B0604020202020204" pitchFamily="34" charset="0"/>
              <a:buChar char="•"/>
            </a:pPr>
            <a:r>
              <a:rPr lang="en-GB" dirty="0"/>
              <a:t>The housing there is around the same price, so you could get a better house on your new wage</a:t>
            </a:r>
          </a:p>
          <a:p>
            <a:pPr marL="285750" indent="-285750">
              <a:buFont typeface="Arial" panose="020B0604020202020204" pitchFamily="34" charset="0"/>
              <a:buChar char="•"/>
            </a:pPr>
            <a:r>
              <a:rPr lang="en-GB" dirty="0"/>
              <a:t>The job also means you will get a car</a:t>
            </a:r>
          </a:p>
          <a:p>
            <a:pPr marL="285750" indent="-285750">
              <a:buFont typeface="Arial" panose="020B0604020202020204" pitchFamily="34" charset="0"/>
              <a:buChar char="•"/>
            </a:pPr>
            <a:endParaRPr lang="en-GB" dirty="0"/>
          </a:p>
          <a:p>
            <a:r>
              <a:rPr lang="en-GB" dirty="0"/>
              <a:t>This is an important family decision which will affect the lives of your entire family. How would you go about making the decision whether or not to take the job? Could a successful decision be made unemotionally?</a:t>
            </a:r>
          </a:p>
          <a:p>
            <a:endParaRPr lang="en-GB" dirty="0"/>
          </a:p>
        </p:txBody>
      </p:sp>
    </p:spTree>
    <p:extLst>
      <p:ext uri="{BB962C8B-B14F-4D97-AF65-F5344CB8AC3E}">
        <p14:creationId xmlns:p14="http://schemas.microsoft.com/office/powerpoint/2010/main" val="1010817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1BB0D5-0379-5473-B2AF-6970E453997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8C3BCFD-F8B8-EE29-B8EB-730B64C861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9" name="Group 8">
            <a:extLst>
              <a:ext uri="{FF2B5EF4-FFF2-40B4-BE49-F238E27FC236}">
                <a16:creationId xmlns:a16="http://schemas.microsoft.com/office/drawing/2014/main" id="{E9C48CBD-3837-B3B5-E775-4D0154D34D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10" name="Rectangle 9">
              <a:extLst>
                <a:ext uri="{FF2B5EF4-FFF2-40B4-BE49-F238E27FC236}">
                  <a16:creationId xmlns:a16="http://schemas.microsoft.com/office/drawing/2014/main" id="{AE068138-436E-9F4E-66E1-6135EDE73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3624F06-3AB4-966C-6212-935FB71EF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reeform: Shape 12">
            <a:extLst>
              <a:ext uri="{FF2B5EF4-FFF2-40B4-BE49-F238E27FC236}">
                <a16:creationId xmlns:a16="http://schemas.microsoft.com/office/drawing/2014/main" id="{A40E0872-95C0-8C46-5CAD-A4F4889B4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5" name="Rectangle 14">
            <a:extLst>
              <a:ext uri="{FF2B5EF4-FFF2-40B4-BE49-F238E27FC236}">
                <a16:creationId xmlns:a16="http://schemas.microsoft.com/office/drawing/2014/main" id="{A7E8B57E-B7A4-AD17-1B6A-D46A1F717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1" y="990600"/>
            <a:ext cx="99060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B61EEA83-503F-AD3D-C5E3-13E24A61AA5D}"/>
              </a:ext>
            </a:extLst>
          </p:cNvPr>
          <p:cNvSpPr txBox="1"/>
          <p:nvPr/>
        </p:nvSpPr>
        <p:spPr>
          <a:xfrm>
            <a:off x="2320445" y="1538615"/>
            <a:ext cx="6781800" cy="1752600"/>
          </a:xfrm>
          <a:prstGeom prst="rect">
            <a:avLst/>
          </a:prstGeom>
        </p:spPr>
        <p:txBody>
          <a:bodyPr vert="horz" lIns="91440" tIns="45720" rIns="91440" bIns="45720" rtlCol="0" anchor="t">
            <a:noAutofit/>
          </a:bodyPr>
          <a:lstStyle/>
          <a:p>
            <a:pPr>
              <a:lnSpc>
                <a:spcPct val="90000"/>
              </a:lnSpc>
              <a:spcBef>
                <a:spcPct val="0"/>
              </a:spcBef>
              <a:spcAft>
                <a:spcPts val="600"/>
              </a:spcAft>
            </a:pPr>
            <a:endParaRPr lang="en-US" sz="8000" kern="1200" dirty="0">
              <a:solidFill>
                <a:schemeClr val="tx1"/>
              </a:solidFill>
              <a:latin typeface="+mj-lt"/>
              <a:ea typeface="+mj-ea"/>
              <a:cs typeface="+mj-cs"/>
            </a:endParaRPr>
          </a:p>
        </p:txBody>
      </p:sp>
      <p:sp>
        <p:nvSpPr>
          <p:cNvPr id="3" name="TextBox 2">
            <a:extLst>
              <a:ext uri="{FF2B5EF4-FFF2-40B4-BE49-F238E27FC236}">
                <a16:creationId xmlns:a16="http://schemas.microsoft.com/office/drawing/2014/main" id="{62A629AC-9022-3810-E116-7ED8308AF7C4}"/>
              </a:ext>
            </a:extLst>
          </p:cNvPr>
          <p:cNvSpPr txBox="1"/>
          <p:nvPr/>
        </p:nvSpPr>
        <p:spPr>
          <a:xfrm>
            <a:off x="561975" y="1085850"/>
            <a:ext cx="9734550" cy="5632311"/>
          </a:xfrm>
          <a:prstGeom prst="rect">
            <a:avLst/>
          </a:prstGeom>
          <a:noFill/>
        </p:spPr>
        <p:txBody>
          <a:bodyPr wrap="square" rtlCol="0">
            <a:spAutoFit/>
          </a:bodyPr>
          <a:lstStyle/>
          <a:p>
            <a:r>
              <a:rPr lang="en-GB" sz="2400" dirty="0"/>
              <a:t>General Group Discussion.</a:t>
            </a:r>
          </a:p>
          <a:p>
            <a:endParaRPr lang="en-GB" sz="2400" dirty="0"/>
          </a:p>
          <a:p>
            <a:r>
              <a:rPr lang="en-GB" sz="2400" dirty="0"/>
              <a:t>1, When you choose to buy a piece of clothing, how much would you be able to reason your way to a design and colour?</a:t>
            </a:r>
          </a:p>
          <a:p>
            <a:endParaRPr lang="en-GB" sz="2400" dirty="0"/>
          </a:p>
          <a:p>
            <a:r>
              <a:rPr lang="en-GB" sz="2400" dirty="0"/>
              <a:t>2. When choosing between four brands of washing powder on the supermarket shelf with slightly different weights and prices, how much reason is involved in your final choice?</a:t>
            </a:r>
          </a:p>
          <a:p>
            <a:endParaRPr lang="en-GB" sz="2400" dirty="0"/>
          </a:p>
          <a:p>
            <a:r>
              <a:rPr lang="en-GB" sz="2400" dirty="0"/>
              <a:t>3. Why were adverts which flashed subliminal images banned?</a:t>
            </a:r>
          </a:p>
          <a:p>
            <a:endParaRPr lang="en-GB" sz="2400" dirty="0"/>
          </a:p>
          <a:p>
            <a:r>
              <a:rPr lang="en-GB" sz="2400" dirty="0"/>
              <a:t>4. How did you choose your favourite piece of music?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562747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21837C-6ED9-5C5E-FD9E-18067FE1D96E}"/>
              </a:ext>
            </a:extLst>
          </p:cNvPr>
          <p:cNvSpPr txBox="1"/>
          <p:nvPr/>
        </p:nvSpPr>
        <p:spPr>
          <a:xfrm>
            <a:off x="320842" y="243512"/>
            <a:ext cx="11550315" cy="6370975"/>
          </a:xfrm>
          <a:prstGeom prst="rect">
            <a:avLst/>
          </a:prstGeom>
          <a:noFill/>
        </p:spPr>
        <p:txBody>
          <a:bodyPr wrap="square">
            <a:spAutoFit/>
          </a:bodyPr>
          <a:lstStyle/>
          <a:p>
            <a:r>
              <a:rPr lang="en-GB" sz="2400" dirty="0"/>
              <a:t>So is emotion good or bad for us? – My conclusions:</a:t>
            </a:r>
          </a:p>
          <a:p>
            <a:endParaRPr lang="en-GB" sz="2400" dirty="0"/>
          </a:p>
          <a:p>
            <a:r>
              <a:rPr lang="en-GB" sz="2400" dirty="0"/>
              <a:t>1. Whenever we are in the presence of the objects we value, we will experience an emotion. There is nothing we can do to avoid that. </a:t>
            </a:r>
          </a:p>
          <a:p>
            <a:endParaRPr lang="en-GB" sz="2400" dirty="0"/>
          </a:p>
          <a:p>
            <a:r>
              <a:rPr lang="en-GB" sz="2400" dirty="0"/>
              <a:t>3. An emotion is a bodily representation of  the outside world, making it real for us and giving us a physical ‘push’ to act. (Martha Nussbaum describes her reaction to her mother’s death as like a nail being driven into her gut)</a:t>
            </a:r>
          </a:p>
          <a:p>
            <a:endParaRPr lang="en-GB"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4.</a:t>
            </a: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 Raw expressions of emotion are generally unhelpful.</a:t>
            </a:r>
            <a:r>
              <a:rPr lang="en-GB" sz="2400" dirty="0"/>
              <a:t> However, all primitive emotions and impulses are scanned in the prefrontal cortex before being translated into action. That is a perfectly natural process. We invested a lot of evolutionary capital in being able to </a:t>
            </a:r>
            <a:r>
              <a:rPr lang="en-GB" sz="2400" b="1" u="sng" dirty="0"/>
              <a:t>suppress</a:t>
            </a:r>
            <a:r>
              <a:rPr lang="en-GB" sz="2400" dirty="0"/>
              <a:t> our emotions. </a:t>
            </a:r>
          </a:p>
          <a:p>
            <a:endParaRPr lang="en-GB" sz="2400" dirty="0"/>
          </a:p>
          <a:p>
            <a:r>
              <a:rPr lang="en-GB" sz="2400" dirty="0"/>
              <a:t>5. So, without primitive emotions we could not act, but we achieve emotional control by using our ‘reasoning’ higher brain areas. Both phenomena are absolutely necessary for a great ape to function in vast complex societies.</a:t>
            </a:r>
          </a:p>
        </p:txBody>
      </p:sp>
    </p:spTree>
    <p:extLst>
      <p:ext uri="{BB962C8B-B14F-4D97-AF65-F5344CB8AC3E}">
        <p14:creationId xmlns:p14="http://schemas.microsoft.com/office/powerpoint/2010/main" val="254594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A80F0C-7DFB-81F0-374A-EB4F7B418B8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7CDF1475-ADCE-E513-6DF7-D73C42C32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a:extLst>
              <a:ext uri="{FF2B5EF4-FFF2-40B4-BE49-F238E27FC236}">
                <a16:creationId xmlns:a16="http://schemas.microsoft.com/office/drawing/2014/main" id="{7B5B5891-0608-2CFF-F480-FBFC8A43E2E7}"/>
              </a:ext>
            </a:extLst>
          </p:cNvPr>
          <p:cNvSpPr txBox="1"/>
          <p:nvPr/>
        </p:nvSpPr>
        <p:spPr>
          <a:xfrm>
            <a:off x="1204038" y="1037066"/>
            <a:ext cx="9836749" cy="5703429"/>
          </a:xfrm>
          <a:prstGeom prst="rect">
            <a:avLst/>
          </a:prstGeom>
        </p:spPr>
        <p:txBody>
          <a:bodyPr vert="horz" lIns="91440" tIns="45720" rIns="91440" bIns="45720" rtlCol="0" anchor="t">
            <a:normAutofit fontScale="92500" lnSpcReduction="10000"/>
          </a:bodyPr>
          <a:lstStyle/>
          <a:p>
            <a:pPr algn="ctr">
              <a:lnSpc>
                <a:spcPct val="90000"/>
              </a:lnSpc>
              <a:spcBef>
                <a:spcPct val="0"/>
              </a:spcBef>
              <a:spcAft>
                <a:spcPts val="600"/>
              </a:spcAft>
            </a:pPr>
            <a:r>
              <a:rPr lang="en-US" sz="4800" dirty="0">
                <a:solidFill>
                  <a:srgbClr val="92D050"/>
                </a:solidFill>
                <a:latin typeface="+mj-lt"/>
                <a:ea typeface="+mj-ea"/>
                <a:cs typeface="+mj-cs"/>
              </a:rPr>
              <a:t>What is emotion?</a:t>
            </a:r>
          </a:p>
          <a:p>
            <a:pPr algn="ctr">
              <a:lnSpc>
                <a:spcPct val="90000"/>
              </a:lnSpc>
              <a:spcBef>
                <a:spcPct val="0"/>
              </a:spcBef>
              <a:spcAft>
                <a:spcPts val="600"/>
              </a:spcAft>
            </a:pPr>
            <a:endParaRPr lang="en-US" sz="4800" dirty="0">
              <a:solidFill>
                <a:srgbClr val="FFFFFF"/>
              </a:solidFill>
              <a:latin typeface="+mj-lt"/>
              <a:ea typeface="+mj-ea"/>
              <a:cs typeface="+mj-cs"/>
            </a:endParaRPr>
          </a:p>
          <a:p>
            <a:pPr marL="571500" indent="-571500">
              <a:lnSpc>
                <a:spcPct val="90000"/>
              </a:lnSpc>
              <a:spcBef>
                <a:spcPct val="0"/>
              </a:spcBef>
              <a:spcAft>
                <a:spcPts val="600"/>
              </a:spcAft>
              <a:buFont typeface="Arial" panose="020B0604020202020204" pitchFamily="34" charset="0"/>
              <a:buChar char="•"/>
            </a:pPr>
            <a:r>
              <a:rPr lang="en-US" sz="3600" dirty="0">
                <a:solidFill>
                  <a:srgbClr val="FFFFFF"/>
                </a:solidFill>
                <a:latin typeface="+mj-lt"/>
                <a:ea typeface="+mj-ea"/>
                <a:cs typeface="+mj-cs"/>
              </a:rPr>
              <a:t>Emotion is the revelation of value in the external world – it always has been. </a:t>
            </a:r>
            <a:r>
              <a:rPr lang="en-US" sz="3600" i="1" dirty="0">
                <a:solidFill>
                  <a:srgbClr val="FFFFFF"/>
                </a:solidFill>
                <a:latin typeface="+mj-lt"/>
                <a:ea typeface="+mj-ea"/>
                <a:cs typeface="+mj-cs"/>
              </a:rPr>
              <a:t>“Emotion hooks us on to the world”   </a:t>
            </a:r>
            <a:r>
              <a:rPr lang="en-US" sz="3600" b="1" i="1" dirty="0">
                <a:solidFill>
                  <a:srgbClr val="FFFFFF"/>
                </a:solidFill>
                <a:latin typeface="+mj-lt"/>
                <a:ea typeface="+mj-ea"/>
                <a:cs typeface="+mj-cs"/>
              </a:rPr>
              <a:t>Aristotle</a:t>
            </a:r>
          </a:p>
          <a:p>
            <a:pPr marL="571500" indent="-571500">
              <a:lnSpc>
                <a:spcPct val="90000"/>
              </a:lnSpc>
              <a:spcBef>
                <a:spcPct val="0"/>
              </a:spcBef>
              <a:spcAft>
                <a:spcPts val="600"/>
              </a:spcAft>
              <a:buFont typeface="Arial" panose="020B0604020202020204" pitchFamily="34" charset="0"/>
              <a:buChar char="•"/>
            </a:pPr>
            <a:endParaRPr lang="en-US" sz="3600" dirty="0">
              <a:solidFill>
                <a:srgbClr val="FFFFFF"/>
              </a:solidFill>
              <a:latin typeface="+mj-lt"/>
              <a:ea typeface="+mj-ea"/>
              <a:cs typeface="+mj-cs"/>
            </a:endParaRPr>
          </a:p>
          <a:p>
            <a:pPr marL="571500" indent="-571500">
              <a:lnSpc>
                <a:spcPct val="90000"/>
              </a:lnSpc>
              <a:spcBef>
                <a:spcPct val="0"/>
              </a:spcBef>
              <a:spcAft>
                <a:spcPts val="600"/>
              </a:spcAft>
              <a:buFont typeface="Arial" panose="020B0604020202020204" pitchFamily="34" charset="0"/>
              <a:buChar char="•"/>
            </a:pPr>
            <a:r>
              <a:rPr lang="en-US" sz="3600" dirty="0">
                <a:solidFill>
                  <a:srgbClr val="FFFFFF"/>
                </a:solidFill>
                <a:latin typeface="+mj-lt"/>
                <a:ea typeface="+mj-ea"/>
                <a:cs typeface="+mj-cs"/>
              </a:rPr>
              <a:t>Objects of value, are the things in this world which will support an organism’s drive towards homeostasis.</a:t>
            </a:r>
          </a:p>
          <a:p>
            <a:pPr marL="571500" indent="-571500">
              <a:lnSpc>
                <a:spcPct val="90000"/>
              </a:lnSpc>
              <a:spcBef>
                <a:spcPct val="0"/>
              </a:spcBef>
              <a:spcAft>
                <a:spcPts val="600"/>
              </a:spcAft>
              <a:buFont typeface="Arial" panose="020B0604020202020204" pitchFamily="34" charset="0"/>
              <a:buChar char="•"/>
            </a:pPr>
            <a:endParaRPr lang="en-US" sz="3600" dirty="0">
              <a:solidFill>
                <a:srgbClr val="FFFFFF"/>
              </a:solidFill>
              <a:latin typeface="+mj-lt"/>
              <a:ea typeface="+mj-ea"/>
              <a:cs typeface="+mj-cs"/>
            </a:endParaRPr>
          </a:p>
          <a:p>
            <a:pPr marL="571500" indent="-571500">
              <a:lnSpc>
                <a:spcPct val="90000"/>
              </a:lnSpc>
              <a:spcBef>
                <a:spcPct val="0"/>
              </a:spcBef>
              <a:spcAft>
                <a:spcPts val="600"/>
              </a:spcAft>
              <a:buFont typeface="Arial" panose="020B0604020202020204" pitchFamily="34" charset="0"/>
              <a:buChar char="•"/>
            </a:pPr>
            <a:r>
              <a:rPr lang="en-US" sz="3600" dirty="0">
                <a:solidFill>
                  <a:srgbClr val="FFFFFF"/>
                </a:solidFill>
                <a:latin typeface="+mj-lt"/>
                <a:ea typeface="+mj-ea"/>
                <a:cs typeface="+mj-cs"/>
              </a:rPr>
              <a:t>Mammals react to objects of value with an emotional </a:t>
            </a:r>
            <a:r>
              <a:rPr lang="en-US" sz="3600" dirty="0" err="1">
                <a:solidFill>
                  <a:srgbClr val="FFFFFF"/>
                </a:solidFill>
                <a:latin typeface="+mj-lt"/>
                <a:ea typeface="+mj-ea"/>
                <a:cs typeface="+mj-cs"/>
              </a:rPr>
              <a:t>behaviour</a:t>
            </a:r>
            <a:r>
              <a:rPr lang="en-US" sz="3600" dirty="0">
                <a:solidFill>
                  <a:srgbClr val="FFFFFF"/>
                </a:solidFill>
                <a:latin typeface="+mj-lt"/>
                <a:ea typeface="+mj-ea"/>
                <a:cs typeface="+mj-cs"/>
              </a:rPr>
              <a:t>.</a:t>
            </a:r>
          </a:p>
          <a:p>
            <a:pPr marL="571500" indent="-571500">
              <a:lnSpc>
                <a:spcPct val="90000"/>
              </a:lnSpc>
              <a:spcBef>
                <a:spcPct val="0"/>
              </a:spcBef>
              <a:spcAft>
                <a:spcPts val="600"/>
              </a:spcAft>
              <a:buFont typeface="Arial" panose="020B0604020202020204" pitchFamily="34" charset="0"/>
              <a:buChar char="•"/>
            </a:pPr>
            <a:endParaRPr lang="en-US" sz="3600" dirty="0">
              <a:solidFill>
                <a:srgbClr val="FFFFFF"/>
              </a:solidFill>
              <a:latin typeface="+mj-lt"/>
              <a:ea typeface="+mj-ea"/>
              <a:cs typeface="+mj-cs"/>
            </a:endParaRPr>
          </a:p>
          <a:p>
            <a:pPr marL="571500" indent="-571500">
              <a:lnSpc>
                <a:spcPct val="90000"/>
              </a:lnSpc>
              <a:spcBef>
                <a:spcPct val="0"/>
              </a:spcBef>
              <a:spcAft>
                <a:spcPts val="600"/>
              </a:spcAft>
              <a:buFont typeface="Arial" panose="020B0604020202020204" pitchFamily="34" charset="0"/>
              <a:buChar char="•"/>
            </a:pPr>
            <a:endParaRPr lang="en-US" sz="3600" dirty="0">
              <a:solidFill>
                <a:srgbClr val="FFFFFF"/>
              </a:solidFill>
              <a:latin typeface="+mj-lt"/>
              <a:ea typeface="+mj-ea"/>
              <a:cs typeface="+mj-cs"/>
            </a:endParaRPr>
          </a:p>
        </p:txBody>
      </p:sp>
      <p:sp>
        <p:nvSpPr>
          <p:cNvPr id="11" name="Graphic 13">
            <a:extLst>
              <a:ext uri="{FF2B5EF4-FFF2-40B4-BE49-F238E27FC236}">
                <a16:creationId xmlns:a16="http://schemas.microsoft.com/office/drawing/2014/main" id="{17E279DE-181E-5F82-BAF1-322F31185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3" name="Graphic 12">
            <a:extLst>
              <a:ext uri="{FF2B5EF4-FFF2-40B4-BE49-F238E27FC236}">
                <a16:creationId xmlns:a16="http://schemas.microsoft.com/office/drawing/2014/main" id="{F111F136-C161-32A3-0D7E-11FBB9EB8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4565DB9B-D129-A218-6A10-445E89056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7" name="Straight Connector 16">
            <a:extLst>
              <a:ext uri="{FF2B5EF4-FFF2-40B4-BE49-F238E27FC236}">
                <a16:creationId xmlns:a16="http://schemas.microsoft.com/office/drawing/2014/main" id="{A408C7E0-3B02-7547-5DC6-6DA92BF748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9" name="Graphic 22">
            <a:extLst>
              <a:ext uri="{FF2B5EF4-FFF2-40B4-BE49-F238E27FC236}">
                <a16:creationId xmlns:a16="http://schemas.microsoft.com/office/drawing/2014/main" id="{39222D1C-E6B8-47D5-2471-581B442DF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1" name="Graphic 23">
            <a:extLst>
              <a:ext uri="{FF2B5EF4-FFF2-40B4-BE49-F238E27FC236}">
                <a16:creationId xmlns:a16="http://schemas.microsoft.com/office/drawing/2014/main" id="{6D21EF25-A3F0-0018-D187-92B1C9CBB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3" name="Graphic 21">
            <a:extLst>
              <a:ext uri="{FF2B5EF4-FFF2-40B4-BE49-F238E27FC236}">
                <a16:creationId xmlns:a16="http://schemas.microsoft.com/office/drawing/2014/main" id="{2CDEFEB3-E13D-8D36-E80A-69E45F875F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3289474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DD8A69-B695-589C-B7DF-9B1859D0E29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5DCCC47-A334-9195-38DB-05134A591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a:extLst>
              <a:ext uri="{FF2B5EF4-FFF2-40B4-BE49-F238E27FC236}">
                <a16:creationId xmlns:a16="http://schemas.microsoft.com/office/drawing/2014/main" id="{0C5564B3-1C5B-1B4D-CAEA-0081F0FAC348}"/>
              </a:ext>
            </a:extLst>
          </p:cNvPr>
          <p:cNvSpPr txBox="1"/>
          <p:nvPr/>
        </p:nvSpPr>
        <p:spPr>
          <a:xfrm>
            <a:off x="1204038" y="1037066"/>
            <a:ext cx="9836749" cy="5703429"/>
          </a:xfrm>
          <a:prstGeom prst="rect">
            <a:avLst/>
          </a:prstGeom>
        </p:spPr>
        <p:txBody>
          <a:bodyPr vert="horz" lIns="91440" tIns="45720" rIns="91440" bIns="45720" rtlCol="0" anchor="t">
            <a:normAutofit lnSpcReduction="10000"/>
          </a:bodyPr>
          <a:lstStyle/>
          <a:p>
            <a:pPr algn="ctr">
              <a:lnSpc>
                <a:spcPct val="90000"/>
              </a:lnSpc>
              <a:spcBef>
                <a:spcPct val="0"/>
              </a:spcBef>
              <a:spcAft>
                <a:spcPts val="600"/>
              </a:spcAft>
            </a:pPr>
            <a:r>
              <a:rPr lang="en-US" sz="4800" dirty="0">
                <a:solidFill>
                  <a:srgbClr val="92D050"/>
                </a:solidFill>
                <a:latin typeface="+mj-lt"/>
                <a:ea typeface="+mj-ea"/>
                <a:cs typeface="+mj-cs"/>
              </a:rPr>
              <a:t>What is emotion?</a:t>
            </a:r>
            <a:endParaRPr lang="en-US" sz="4800" dirty="0">
              <a:solidFill>
                <a:srgbClr val="FFFFFF"/>
              </a:solidFill>
              <a:latin typeface="+mj-lt"/>
              <a:ea typeface="+mj-ea"/>
              <a:cs typeface="+mj-cs"/>
            </a:endParaRPr>
          </a:p>
          <a:p>
            <a:pPr>
              <a:lnSpc>
                <a:spcPct val="90000"/>
              </a:lnSpc>
              <a:spcBef>
                <a:spcPct val="0"/>
              </a:spcBef>
              <a:spcAft>
                <a:spcPts val="600"/>
              </a:spcAft>
            </a:pPr>
            <a:r>
              <a:rPr lang="en-US" sz="3600" dirty="0">
                <a:solidFill>
                  <a:srgbClr val="FFFFFF"/>
                </a:solidFill>
                <a:latin typeface="+mj-lt"/>
                <a:ea typeface="+mj-ea"/>
                <a:cs typeface="+mj-cs"/>
              </a:rPr>
              <a:t>What are the basic (primitive) motions shared by mammals?:</a:t>
            </a:r>
          </a:p>
          <a:p>
            <a:pPr marL="571500" indent="-571500">
              <a:lnSpc>
                <a:spcPct val="90000"/>
              </a:lnSpc>
              <a:spcBef>
                <a:spcPct val="0"/>
              </a:spcBef>
              <a:spcAft>
                <a:spcPts val="600"/>
              </a:spcAft>
              <a:buFont typeface="Arial" panose="020B0604020202020204" pitchFamily="34" charset="0"/>
              <a:buChar char="•"/>
            </a:pPr>
            <a:r>
              <a:rPr lang="en-US" sz="3600" dirty="0">
                <a:solidFill>
                  <a:srgbClr val="FFFFFF"/>
                </a:solidFill>
                <a:latin typeface="+mj-lt"/>
                <a:ea typeface="+mj-ea"/>
                <a:cs typeface="+mj-cs"/>
              </a:rPr>
              <a:t>RAGE</a:t>
            </a:r>
          </a:p>
          <a:p>
            <a:pPr marL="571500" indent="-571500">
              <a:lnSpc>
                <a:spcPct val="90000"/>
              </a:lnSpc>
              <a:spcBef>
                <a:spcPct val="0"/>
              </a:spcBef>
              <a:spcAft>
                <a:spcPts val="600"/>
              </a:spcAft>
              <a:buFont typeface="Arial" panose="020B0604020202020204" pitchFamily="34" charset="0"/>
              <a:buChar char="•"/>
            </a:pPr>
            <a:r>
              <a:rPr lang="en-US" sz="3600" dirty="0">
                <a:solidFill>
                  <a:srgbClr val="FFFFFF"/>
                </a:solidFill>
                <a:latin typeface="+mj-lt"/>
                <a:ea typeface="+mj-ea"/>
                <a:cs typeface="+mj-cs"/>
              </a:rPr>
              <a:t>FEAR</a:t>
            </a:r>
          </a:p>
          <a:p>
            <a:pPr marL="571500" indent="-571500">
              <a:lnSpc>
                <a:spcPct val="90000"/>
              </a:lnSpc>
              <a:spcBef>
                <a:spcPct val="0"/>
              </a:spcBef>
              <a:spcAft>
                <a:spcPts val="600"/>
              </a:spcAft>
              <a:buFont typeface="Arial" panose="020B0604020202020204" pitchFamily="34" charset="0"/>
              <a:buChar char="•"/>
            </a:pPr>
            <a:r>
              <a:rPr lang="en-US" sz="3600" dirty="0">
                <a:solidFill>
                  <a:srgbClr val="FFFFFF"/>
                </a:solidFill>
                <a:latin typeface="+mj-lt"/>
                <a:ea typeface="+mj-ea"/>
                <a:cs typeface="+mj-cs"/>
              </a:rPr>
              <a:t>SEEKING</a:t>
            </a:r>
          </a:p>
          <a:p>
            <a:pPr marL="571500" indent="-571500">
              <a:lnSpc>
                <a:spcPct val="90000"/>
              </a:lnSpc>
              <a:spcBef>
                <a:spcPct val="0"/>
              </a:spcBef>
              <a:spcAft>
                <a:spcPts val="600"/>
              </a:spcAft>
              <a:buFont typeface="Arial" panose="020B0604020202020204" pitchFamily="34" charset="0"/>
              <a:buChar char="•"/>
            </a:pPr>
            <a:r>
              <a:rPr lang="en-US" sz="3600" dirty="0">
                <a:solidFill>
                  <a:srgbClr val="FFFFFF"/>
                </a:solidFill>
                <a:latin typeface="+mj-lt"/>
                <a:ea typeface="+mj-ea"/>
                <a:cs typeface="+mj-cs"/>
              </a:rPr>
              <a:t>MATERNAL CARE</a:t>
            </a:r>
          </a:p>
          <a:p>
            <a:pPr marL="571500" indent="-571500">
              <a:lnSpc>
                <a:spcPct val="90000"/>
              </a:lnSpc>
              <a:spcBef>
                <a:spcPct val="0"/>
              </a:spcBef>
              <a:spcAft>
                <a:spcPts val="600"/>
              </a:spcAft>
              <a:buFont typeface="Arial" panose="020B0604020202020204" pitchFamily="34" charset="0"/>
              <a:buChar char="•"/>
            </a:pPr>
            <a:r>
              <a:rPr lang="en-US" sz="3600" dirty="0">
                <a:solidFill>
                  <a:srgbClr val="FFFFFF"/>
                </a:solidFill>
                <a:latin typeface="+mj-lt"/>
                <a:ea typeface="+mj-ea"/>
                <a:cs typeface="+mj-cs"/>
              </a:rPr>
              <a:t>PANIC</a:t>
            </a:r>
          </a:p>
          <a:p>
            <a:pPr marL="571500" indent="-571500">
              <a:lnSpc>
                <a:spcPct val="90000"/>
              </a:lnSpc>
              <a:spcBef>
                <a:spcPct val="0"/>
              </a:spcBef>
              <a:spcAft>
                <a:spcPts val="600"/>
              </a:spcAft>
              <a:buFont typeface="Arial" panose="020B0604020202020204" pitchFamily="34" charset="0"/>
              <a:buChar char="•"/>
            </a:pPr>
            <a:r>
              <a:rPr lang="en-US" sz="3600">
                <a:solidFill>
                  <a:srgbClr val="FFFFFF"/>
                </a:solidFill>
                <a:latin typeface="+mj-lt"/>
                <a:ea typeface="+mj-ea"/>
                <a:cs typeface="+mj-cs"/>
              </a:rPr>
              <a:t>PLAY</a:t>
            </a:r>
            <a:endParaRPr lang="en-US" sz="3600" dirty="0">
              <a:solidFill>
                <a:srgbClr val="FFFFFF"/>
              </a:solidFill>
              <a:latin typeface="+mj-lt"/>
              <a:ea typeface="+mj-ea"/>
              <a:cs typeface="+mj-cs"/>
            </a:endParaRPr>
          </a:p>
          <a:p>
            <a:pPr marL="571500" indent="-571500">
              <a:lnSpc>
                <a:spcPct val="90000"/>
              </a:lnSpc>
              <a:spcBef>
                <a:spcPct val="0"/>
              </a:spcBef>
              <a:spcAft>
                <a:spcPts val="600"/>
              </a:spcAft>
              <a:buFont typeface="Arial" panose="020B0604020202020204" pitchFamily="34" charset="0"/>
              <a:buChar char="•"/>
            </a:pPr>
            <a:r>
              <a:rPr lang="en-US" sz="3600" dirty="0">
                <a:solidFill>
                  <a:srgbClr val="FFFFFF"/>
                </a:solidFill>
                <a:latin typeface="+mj-lt"/>
                <a:ea typeface="+mj-ea"/>
                <a:cs typeface="+mj-cs"/>
              </a:rPr>
              <a:t>LUST</a:t>
            </a:r>
          </a:p>
          <a:p>
            <a:pPr>
              <a:lnSpc>
                <a:spcPct val="90000"/>
              </a:lnSpc>
              <a:spcBef>
                <a:spcPct val="0"/>
              </a:spcBef>
              <a:spcAft>
                <a:spcPts val="600"/>
              </a:spcAft>
            </a:pPr>
            <a:endParaRPr lang="en-US" sz="3600" dirty="0">
              <a:solidFill>
                <a:srgbClr val="FFFFFF"/>
              </a:solidFill>
              <a:latin typeface="+mj-lt"/>
              <a:ea typeface="+mj-ea"/>
              <a:cs typeface="+mj-cs"/>
            </a:endParaRPr>
          </a:p>
          <a:p>
            <a:pPr marL="571500" indent="-571500">
              <a:lnSpc>
                <a:spcPct val="90000"/>
              </a:lnSpc>
              <a:spcBef>
                <a:spcPct val="0"/>
              </a:spcBef>
              <a:spcAft>
                <a:spcPts val="600"/>
              </a:spcAft>
              <a:buFont typeface="Arial" panose="020B0604020202020204" pitchFamily="34" charset="0"/>
              <a:buChar char="•"/>
            </a:pPr>
            <a:endParaRPr lang="en-US" sz="3600" dirty="0">
              <a:solidFill>
                <a:srgbClr val="FFFFFF"/>
              </a:solidFill>
              <a:latin typeface="+mj-lt"/>
              <a:ea typeface="+mj-ea"/>
              <a:cs typeface="+mj-cs"/>
            </a:endParaRPr>
          </a:p>
        </p:txBody>
      </p:sp>
      <p:sp>
        <p:nvSpPr>
          <p:cNvPr id="11" name="Graphic 13">
            <a:extLst>
              <a:ext uri="{FF2B5EF4-FFF2-40B4-BE49-F238E27FC236}">
                <a16:creationId xmlns:a16="http://schemas.microsoft.com/office/drawing/2014/main" id="{08C62F9E-BE90-E468-9D0B-A0C6CA7C8C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3" name="Graphic 12">
            <a:extLst>
              <a:ext uri="{FF2B5EF4-FFF2-40B4-BE49-F238E27FC236}">
                <a16:creationId xmlns:a16="http://schemas.microsoft.com/office/drawing/2014/main" id="{51BCB962-1A30-5083-531B-97F9F1779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A946018C-6B30-4A5A-8B1D-A924A772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7" name="Straight Connector 16">
            <a:extLst>
              <a:ext uri="{FF2B5EF4-FFF2-40B4-BE49-F238E27FC236}">
                <a16:creationId xmlns:a16="http://schemas.microsoft.com/office/drawing/2014/main" id="{591B9DE1-E6A2-7281-E884-10A9DF091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9" name="Graphic 22">
            <a:extLst>
              <a:ext uri="{FF2B5EF4-FFF2-40B4-BE49-F238E27FC236}">
                <a16:creationId xmlns:a16="http://schemas.microsoft.com/office/drawing/2014/main" id="{0F19F970-77F1-73C7-2777-89AFFEB20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1" name="Graphic 23">
            <a:extLst>
              <a:ext uri="{FF2B5EF4-FFF2-40B4-BE49-F238E27FC236}">
                <a16:creationId xmlns:a16="http://schemas.microsoft.com/office/drawing/2014/main" id="{D8B86B95-E806-6527-AE8A-1414FA266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3" name="Graphic 21">
            <a:extLst>
              <a:ext uri="{FF2B5EF4-FFF2-40B4-BE49-F238E27FC236}">
                <a16:creationId xmlns:a16="http://schemas.microsoft.com/office/drawing/2014/main" id="{F1A8C2CE-5204-2F4F-D077-8B69135C4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3006037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095FB4-5C1E-8402-9510-6992D92A7AD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6E9CBFE-D2C7-9999-9983-AC65FEF6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a:extLst>
              <a:ext uri="{FF2B5EF4-FFF2-40B4-BE49-F238E27FC236}">
                <a16:creationId xmlns:a16="http://schemas.microsoft.com/office/drawing/2014/main" id="{0DA062FB-7F38-2BCD-FB58-AE8B38B590A6}"/>
              </a:ext>
            </a:extLst>
          </p:cNvPr>
          <p:cNvSpPr txBox="1"/>
          <p:nvPr/>
        </p:nvSpPr>
        <p:spPr>
          <a:xfrm>
            <a:off x="1204038" y="1037066"/>
            <a:ext cx="9836749" cy="5703429"/>
          </a:xfrm>
          <a:prstGeom prst="rect">
            <a:avLst/>
          </a:prstGeom>
        </p:spPr>
        <p:txBody>
          <a:bodyPr vert="horz" lIns="91440" tIns="45720" rIns="91440" bIns="45720" rtlCol="0" anchor="t">
            <a:normAutofit fontScale="92500" lnSpcReduction="20000"/>
          </a:bodyPr>
          <a:lstStyle/>
          <a:p>
            <a:pPr algn="ctr">
              <a:lnSpc>
                <a:spcPct val="90000"/>
              </a:lnSpc>
              <a:spcBef>
                <a:spcPct val="0"/>
              </a:spcBef>
              <a:spcAft>
                <a:spcPts val="600"/>
              </a:spcAft>
            </a:pPr>
            <a:r>
              <a:rPr lang="en-US" sz="4800" dirty="0">
                <a:solidFill>
                  <a:srgbClr val="92D050"/>
                </a:solidFill>
                <a:latin typeface="+mj-lt"/>
                <a:ea typeface="+mj-ea"/>
                <a:cs typeface="+mj-cs"/>
              </a:rPr>
              <a:t>What is emotion?</a:t>
            </a:r>
          </a:p>
          <a:p>
            <a:pPr algn="ctr">
              <a:lnSpc>
                <a:spcPct val="90000"/>
              </a:lnSpc>
              <a:spcBef>
                <a:spcPct val="0"/>
              </a:spcBef>
              <a:spcAft>
                <a:spcPts val="600"/>
              </a:spcAft>
            </a:pPr>
            <a:endParaRPr lang="en-US" sz="4800" dirty="0">
              <a:solidFill>
                <a:srgbClr val="FFFFFF"/>
              </a:solidFill>
              <a:latin typeface="+mj-lt"/>
              <a:ea typeface="+mj-ea"/>
              <a:cs typeface="+mj-cs"/>
            </a:endParaRPr>
          </a:p>
          <a:p>
            <a:pPr>
              <a:lnSpc>
                <a:spcPct val="90000"/>
              </a:lnSpc>
              <a:spcBef>
                <a:spcPct val="0"/>
              </a:spcBef>
              <a:spcAft>
                <a:spcPts val="600"/>
              </a:spcAft>
            </a:pPr>
            <a:r>
              <a:rPr lang="en-US" sz="3600" dirty="0">
                <a:solidFill>
                  <a:srgbClr val="FFFFFF"/>
                </a:solidFill>
                <a:latin typeface="+mj-lt"/>
                <a:ea typeface="+mj-ea"/>
                <a:cs typeface="+mj-cs"/>
              </a:rPr>
              <a:t>Nature rewards us when we </a:t>
            </a:r>
            <a:r>
              <a:rPr lang="en-US" sz="3600" dirty="0" err="1">
                <a:solidFill>
                  <a:srgbClr val="FFFFFF"/>
                </a:solidFill>
                <a:latin typeface="+mj-lt"/>
                <a:ea typeface="+mj-ea"/>
                <a:cs typeface="+mj-cs"/>
              </a:rPr>
              <a:t>realise</a:t>
            </a:r>
            <a:r>
              <a:rPr lang="en-US" sz="3600" dirty="0">
                <a:solidFill>
                  <a:srgbClr val="FFFFFF"/>
                </a:solidFill>
                <a:latin typeface="+mj-lt"/>
                <a:ea typeface="+mj-ea"/>
                <a:cs typeface="+mj-cs"/>
              </a:rPr>
              <a:t> value:</a:t>
            </a:r>
          </a:p>
          <a:p>
            <a:pPr>
              <a:lnSpc>
                <a:spcPct val="90000"/>
              </a:lnSpc>
              <a:spcBef>
                <a:spcPct val="0"/>
              </a:spcBef>
              <a:spcAft>
                <a:spcPts val="600"/>
              </a:spcAft>
            </a:pPr>
            <a:endParaRPr lang="en-US" sz="3600" dirty="0">
              <a:solidFill>
                <a:srgbClr val="FFFFFF"/>
              </a:solidFill>
              <a:latin typeface="+mj-lt"/>
              <a:ea typeface="+mj-ea"/>
              <a:cs typeface="+mj-cs"/>
            </a:endParaRPr>
          </a:p>
          <a:p>
            <a:pPr marL="571500" indent="-571500">
              <a:lnSpc>
                <a:spcPct val="90000"/>
              </a:lnSpc>
              <a:spcBef>
                <a:spcPct val="0"/>
              </a:spcBef>
              <a:spcAft>
                <a:spcPts val="600"/>
              </a:spcAft>
              <a:buFont typeface="Arial" panose="020B0604020202020204" pitchFamily="34" charset="0"/>
              <a:buChar char="•"/>
            </a:pPr>
            <a:r>
              <a:rPr lang="en-US" sz="3600" dirty="0">
                <a:solidFill>
                  <a:srgbClr val="FFFFFF"/>
                </a:solidFill>
                <a:latin typeface="+mj-lt"/>
                <a:ea typeface="+mj-ea"/>
                <a:cs typeface="+mj-cs"/>
              </a:rPr>
              <a:t>Victory in conflict – exultation (RAGE)</a:t>
            </a:r>
          </a:p>
          <a:p>
            <a:pPr marL="571500" indent="-571500">
              <a:lnSpc>
                <a:spcPct val="90000"/>
              </a:lnSpc>
              <a:spcBef>
                <a:spcPct val="0"/>
              </a:spcBef>
              <a:spcAft>
                <a:spcPts val="600"/>
              </a:spcAft>
              <a:buFont typeface="Arial" panose="020B0604020202020204" pitchFamily="34" charset="0"/>
              <a:buChar char="•"/>
            </a:pPr>
            <a:r>
              <a:rPr lang="en-US" sz="3600" dirty="0">
                <a:solidFill>
                  <a:srgbClr val="FFFFFF"/>
                </a:solidFill>
                <a:latin typeface="+mj-lt"/>
                <a:ea typeface="+mj-ea"/>
                <a:cs typeface="+mj-cs"/>
              </a:rPr>
              <a:t>Escape from threat – relief (FEAR)</a:t>
            </a:r>
          </a:p>
          <a:p>
            <a:pPr marL="571500" indent="-571500">
              <a:lnSpc>
                <a:spcPct val="90000"/>
              </a:lnSpc>
              <a:spcBef>
                <a:spcPct val="0"/>
              </a:spcBef>
              <a:spcAft>
                <a:spcPts val="600"/>
              </a:spcAft>
              <a:buFont typeface="Arial" panose="020B0604020202020204" pitchFamily="34" charset="0"/>
              <a:buChar char="•"/>
            </a:pPr>
            <a:r>
              <a:rPr lang="en-US" sz="3600" dirty="0">
                <a:solidFill>
                  <a:srgbClr val="FFFFFF"/>
                </a:solidFill>
                <a:latin typeface="+mj-lt"/>
                <a:ea typeface="+mj-ea"/>
                <a:cs typeface="+mj-cs"/>
              </a:rPr>
              <a:t>Eating – </a:t>
            </a:r>
            <a:r>
              <a:rPr lang="en-US" sz="3600" dirty="0" err="1">
                <a:solidFill>
                  <a:srgbClr val="FFFFFF"/>
                </a:solidFill>
                <a:latin typeface="+mj-lt"/>
                <a:ea typeface="+mj-ea"/>
                <a:cs typeface="+mj-cs"/>
              </a:rPr>
              <a:t>repleteness</a:t>
            </a:r>
            <a:r>
              <a:rPr lang="en-US" sz="3600" dirty="0">
                <a:solidFill>
                  <a:srgbClr val="FFFFFF"/>
                </a:solidFill>
                <a:latin typeface="+mj-lt"/>
                <a:ea typeface="+mj-ea"/>
                <a:cs typeface="+mj-cs"/>
              </a:rPr>
              <a:t> (SEEKING)</a:t>
            </a:r>
          </a:p>
          <a:p>
            <a:pPr marL="571500" indent="-571500">
              <a:lnSpc>
                <a:spcPct val="90000"/>
              </a:lnSpc>
              <a:spcBef>
                <a:spcPct val="0"/>
              </a:spcBef>
              <a:spcAft>
                <a:spcPts val="600"/>
              </a:spcAft>
              <a:buFont typeface="Arial" panose="020B0604020202020204" pitchFamily="34" charset="0"/>
              <a:buChar char="•"/>
            </a:pPr>
            <a:r>
              <a:rPr lang="en-US" sz="3600" dirty="0">
                <a:solidFill>
                  <a:srgbClr val="FFFFFF"/>
                </a:solidFill>
                <a:latin typeface="+mj-lt"/>
                <a:ea typeface="+mj-ea"/>
                <a:cs typeface="+mj-cs"/>
              </a:rPr>
              <a:t>Maternal affection – intimacy (CARE)</a:t>
            </a:r>
          </a:p>
          <a:p>
            <a:pPr marL="571500" indent="-571500">
              <a:lnSpc>
                <a:spcPct val="90000"/>
              </a:lnSpc>
              <a:spcBef>
                <a:spcPct val="0"/>
              </a:spcBef>
              <a:spcAft>
                <a:spcPts val="600"/>
              </a:spcAft>
              <a:buFont typeface="Arial" panose="020B0604020202020204" pitchFamily="34" charset="0"/>
              <a:buChar char="•"/>
            </a:pPr>
            <a:r>
              <a:rPr lang="en-US" sz="3600" dirty="0">
                <a:solidFill>
                  <a:srgbClr val="FFFFFF"/>
                </a:solidFill>
                <a:latin typeface="+mj-lt"/>
                <a:ea typeface="+mj-ea"/>
                <a:cs typeface="+mj-cs"/>
              </a:rPr>
              <a:t>Play – enjoyment of play (PLAY)</a:t>
            </a:r>
          </a:p>
          <a:p>
            <a:pPr marL="571500" indent="-571500">
              <a:lnSpc>
                <a:spcPct val="90000"/>
              </a:lnSpc>
              <a:spcBef>
                <a:spcPct val="0"/>
              </a:spcBef>
              <a:spcAft>
                <a:spcPts val="600"/>
              </a:spcAft>
              <a:buFont typeface="Arial" panose="020B0604020202020204" pitchFamily="34" charset="0"/>
              <a:buChar char="•"/>
            </a:pPr>
            <a:r>
              <a:rPr lang="en-US" sz="3600" dirty="0">
                <a:solidFill>
                  <a:srgbClr val="FFFFFF"/>
                </a:solidFill>
                <a:latin typeface="+mj-lt"/>
                <a:ea typeface="+mj-ea"/>
                <a:cs typeface="+mj-cs"/>
              </a:rPr>
              <a:t>Sex – orgasm (LUST)</a:t>
            </a:r>
            <a:br>
              <a:rPr lang="en-US" sz="3600" dirty="0">
                <a:solidFill>
                  <a:srgbClr val="FFFFFF"/>
                </a:solidFill>
                <a:latin typeface="+mj-lt"/>
                <a:ea typeface="+mj-ea"/>
                <a:cs typeface="+mj-cs"/>
              </a:rPr>
            </a:br>
            <a:br>
              <a:rPr lang="en-US" sz="3600" dirty="0">
                <a:solidFill>
                  <a:srgbClr val="FFFFFF"/>
                </a:solidFill>
                <a:latin typeface="+mj-lt"/>
                <a:ea typeface="+mj-ea"/>
                <a:cs typeface="+mj-cs"/>
              </a:rPr>
            </a:br>
            <a:endParaRPr lang="en-US" sz="3600" dirty="0">
              <a:solidFill>
                <a:srgbClr val="FFFFFF"/>
              </a:solidFill>
              <a:latin typeface="+mj-lt"/>
              <a:ea typeface="+mj-ea"/>
              <a:cs typeface="+mj-cs"/>
            </a:endParaRPr>
          </a:p>
          <a:p>
            <a:pPr marL="571500" indent="-571500">
              <a:lnSpc>
                <a:spcPct val="90000"/>
              </a:lnSpc>
              <a:spcBef>
                <a:spcPct val="0"/>
              </a:spcBef>
              <a:spcAft>
                <a:spcPts val="600"/>
              </a:spcAft>
              <a:buFont typeface="Arial" panose="020B0604020202020204" pitchFamily="34" charset="0"/>
              <a:buChar char="•"/>
            </a:pPr>
            <a:endParaRPr lang="en-US" sz="3600" dirty="0">
              <a:solidFill>
                <a:srgbClr val="FFFFFF"/>
              </a:solidFill>
              <a:latin typeface="+mj-lt"/>
              <a:ea typeface="+mj-ea"/>
              <a:cs typeface="+mj-cs"/>
            </a:endParaRPr>
          </a:p>
        </p:txBody>
      </p:sp>
      <p:sp>
        <p:nvSpPr>
          <p:cNvPr id="11" name="Graphic 13">
            <a:extLst>
              <a:ext uri="{FF2B5EF4-FFF2-40B4-BE49-F238E27FC236}">
                <a16:creationId xmlns:a16="http://schemas.microsoft.com/office/drawing/2014/main" id="{5092A5DC-9C51-07F8-704D-92277C6F4B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3" name="Graphic 12">
            <a:extLst>
              <a:ext uri="{FF2B5EF4-FFF2-40B4-BE49-F238E27FC236}">
                <a16:creationId xmlns:a16="http://schemas.microsoft.com/office/drawing/2014/main" id="{580E4A6B-D027-EF54-9983-48E56EA1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4290B8C7-1F6F-D3CE-E062-92213A58E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7" name="Straight Connector 16">
            <a:extLst>
              <a:ext uri="{FF2B5EF4-FFF2-40B4-BE49-F238E27FC236}">
                <a16:creationId xmlns:a16="http://schemas.microsoft.com/office/drawing/2014/main" id="{DA56495F-5C32-C922-00D7-8849345EE6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9" name="Graphic 22">
            <a:extLst>
              <a:ext uri="{FF2B5EF4-FFF2-40B4-BE49-F238E27FC236}">
                <a16:creationId xmlns:a16="http://schemas.microsoft.com/office/drawing/2014/main" id="{8B0399E9-4DD5-AC22-84AF-F2DF95AAE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1" name="Graphic 23">
            <a:extLst>
              <a:ext uri="{FF2B5EF4-FFF2-40B4-BE49-F238E27FC236}">
                <a16:creationId xmlns:a16="http://schemas.microsoft.com/office/drawing/2014/main" id="{48624744-92AB-7F57-86B1-E4ADE3155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3" name="Graphic 21">
            <a:extLst>
              <a:ext uri="{FF2B5EF4-FFF2-40B4-BE49-F238E27FC236}">
                <a16:creationId xmlns:a16="http://schemas.microsoft.com/office/drawing/2014/main" id="{4015A157-782D-93EA-1126-AF0839AB2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3810566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F4DFB6-0BFF-A474-81D3-83565ED47FE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1DE5172-03FE-96E1-9966-784A4CC85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a:extLst>
              <a:ext uri="{FF2B5EF4-FFF2-40B4-BE49-F238E27FC236}">
                <a16:creationId xmlns:a16="http://schemas.microsoft.com/office/drawing/2014/main" id="{B9EC13D9-9139-EB68-0351-11C4CBD104BE}"/>
              </a:ext>
            </a:extLst>
          </p:cNvPr>
          <p:cNvSpPr txBox="1"/>
          <p:nvPr/>
        </p:nvSpPr>
        <p:spPr>
          <a:xfrm>
            <a:off x="1204038" y="352426"/>
            <a:ext cx="10645062" cy="6388070"/>
          </a:xfrm>
          <a:prstGeom prst="rect">
            <a:avLst/>
          </a:prstGeom>
        </p:spPr>
        <p:txBody>
          <a:bodyPr vert="horz" lIns="91440" tIns="45720" rIns="91440" bIns="45720" rtlCol="0" anchor="t">
            <a:normAutofit fontScale="92500" lnSpcReduction="10000"/>
          </a:bodyPr>
          <a:lstStyle/>
          <a:p>
            <a:pPr algn="ctr">
              <a:lnSpc>
                <a:spcPct val="90000"/>
              </a:lnSpc>
              <a:spcBef>
                <a:spcPct val="0"/>
              </a:spcBef>
              <a:spcAft>
                <a:spcPts val="600"/>
              </a:spcAft>
            </a:pPr>
            <a:r>
              <a:rPr lang="en-US" sz="4800" dirty="0">
                <a:solidFill>
                  <a:srgbClr val="92D050"/>
                </a:solidFill>
                <a:latin typeface="+mj-lt"/>
                <a:ea typeface="+mj-ea"/>
                <a:cs typeface="+mj-cs"/>
              </a:rPr>
              <a:t>What is emotion?</a:t>
            </a:r>
          </a:p>
          <a:p>
            <a:pPr algn="ctr">
              <a:lnSpc>
                <a:spcPct val="90000"/>
              </a:lnSpc>
              <a:spcBef>
                <a:spcPct val="0"/>
              </a:spcBef>
              <a:spcAft>
                <a:spcPts val="600"/>
              </a:spcAft>
            </a:pPr>
            <a:r>
              <a:rPr lang="en-US" sz="4800" b="1" i="1" dirty="0">
                <a:solidFill>
                  <a:srgbClr val="FFFFFF"/>
                </a:solidFill>
                <a:latin typeface="+mj-lt"/>
                <a:ea typeface="+mj-ea"/>
                <a:cs typeface="+mj-cs"/>
              </a:rPr>
              <a:t>Homeostasis is what happens when value is </a:t>
            </a:r>
            <a:r>
              <a:rPr lang="en-US" sz="4800" b="1" i="1" dirty="0" err="1">
                <a:solidFill>
                  <a:srgbClr val="FFFFFF"/>
                </a:solidFill>
                <a:latin typeface="+mj-lt"/>
                <a:ea typeface="+mj-ea"/>
                <a:cs typeface="+mj-cs"/>
              </a:rPr>
              <a:t>realised</a:t>
            </a:r>
            <a:r>
              <a:rPr lang="en-US" sz="4800" dirty="0">
                <a:solidFill>
                  <a:srgbClr val="FFFFFF"/>
                </a:solidFill>
                <a:latin typeface="+mj-lt"/>
                <a:ea typeface="+mj-ea"/>
                <a:cs typeface="+mj-cs"/>
              </a:rPr>
              <a:t>:</a:t>
            </a:r>
            <a:endParaRPr lang="en-US" sz="3600" dirty="0">
              <a:solidFill>
                <a:srgbClr val="FFFFFF"/>
              </a:solidFill>
              <a:latin typeface="+mj-lt"/>
              <a:ea typeface="+mj-ea"/>
              <a:cs typeface="+mj-cs"/>
            </a:endParaRPr>
          </a:p>
          <a:p>
            <a:pPr>
              <a:lnSpc>
                <a:spcPct val="150000"/>
              </a:lnSpc>
              <a:buNone/>
            </a:pPr>
            <a:r>
              <a:rPr lang="en-US" sz="3600" dirty="0">
                <a:solidFill>
                  <a:srgbClr val="FFFFFF"/>
                </a:solidFill>
                <a:latin typeface="+mj-lt"/>
                <a:ea typeface="+mj-ea"/>
                <a:cs typeface="+mj-cs"/>
              </a:rPr>
              <a:t>Spinoza:   </a:t>
            </a:r>
            <a:r>
              <a:rPr lang="en-GB"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“Each particular thing, interacting with other particular things within the common order of Nature, exhibits a characteristic tendency to cohesion and to the preservation of its identity, a striving, so far as it lies in itself to do so, to persist in its own being” (ST addition) “or to promote the propagation of its species.”</a:t>
            </a:r>
            <a:endParaRPr lang="en-GB"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571500" indent="-571500">
              <a:lnSpc>
                <a:spcPct val="90000"/>
              </a:lnSpc>
              <a:spcBef>
                <a:spcPct val="0"/>
              </a:spcBef>
              <a:spcAft>
                <a:spcPts val="600"/>
              </a:spcAft>
              <a:buFont typeface="Arial" panose="020B0604020202020204" pitchFamily="34" charset="0"/>
              <a:buChar char="•"/>
            </a:pPr>
            <a:endParaRPr lang="en-US" sz="3600" dirty="0">
              <a:solidFill>
                <a:srgbClr val="FFFFFF"/>
              </a:solidFill>
              <a:latin typeface="+mj-lt"/>
              <a:ea typeface="+mj-ea"/>
              <a:cs typeface="+mj-cs"/>
            </a:endParaRPr>
          </a:p>
        </p:txBody>
      </p:sp>
      <p:sp>
        <p:nvSpPr>
          <p:cNvPr id="11" name="Graphic 13">
            <a:extLst>
              <a:ext uri="{FF2B5EF4-FFF2-40B4-BE49-F238E27FC236}">
                <a16:creationId xmlns:a16="http://schemas.microsoft.com/office/drawing/2014/main" id="{05892F95-8DBB-29A6-DE7E-EB055186C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3" name="Graphic 12">
            <a:extLst>
              <a:ext uri="{FF2B5EF4-FFF2-40B4-BE49-F238E27FC236}">
                <a16:creationId xmlns:a16="http://schemas.microsoft.com/office/drawing/2014/main" id="{F5868202-6FC4-2356-B52D-508A24DAC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E2A2C875-7996-1DD0-46D0-D795E0642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7" name="Straight Connector 16">
            <a:extLst>
              <a:ext uri="{FF2B5EF4-FFF2-40B4-BE49-F238E27FC236}">
                <a16:creationId xmlns:a16="http://schemas.microsoft.com/office/drawing/2014/main" id="{B7E9CA2E-2834-C8E4-46F7-8B6F38D633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9" name="Graphic 22">
            <a:extLst>
              <a:ext uri="{FF2B5EF4-FFF2-40B4-BE49-F238E27FC236}">
                <a16:creationId xmlns:a16="http://schemas.microsoft.com/office/drawing/2014/main" id="{6F819584-25D7-DD45-0BC9-D610223BC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1" name="Graphic 23">
            <a:extLst>
              <a:ext uri="{FF2B5EF4-FFF2-40B4-BE49-F238E27FC236}">
                <a16:creationId xmlns:a16="http://schemas.microsoft.com/office/drawing/2014/main" id="{06F48E10-A94F-985D-C5D6-64A440253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3" name="Graphic 21">
            <a:extLst>
              <a:ext uri="{FF2B5EF4-FFF2-40B4-BE49-F238E27FC236}">
                <a16:creationId xmlns:a16="http://schemas.microsoft.com/office/drawing/2014/main" id="{25C461A6-360D-5EB7-7F3E-DD5E818BE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54085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AB14C4-E521-AD09-E8DE-11D4FA00204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C672330-D60F-A815-9D88-443348FFE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a:extLst>
              <a:ext uri="{FF2B5EF4-FFF2-40B4-BE49-F238E27FC236}">
                <a16:creationId xmlns:a16="http://schemas.microsoft.com/office/drawing/2014/main" id="{26E465B9-183D-9E2C-533D-BA0EC25A7ECA}"/>
              </a:ext>
            </a:extLst>
          </p:cNvPr>
          <p:cNvSpPr txBox="1"/>
          <p:nvPr/>
        </p:nvSpPr>
        <p:spPr>
          <a:xfrm>
            <a:off x="1204038" y="722384"/>
            <a:ext cx="9836749" cy="6018111"/>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4800" dirty="0">
                <a:solidFill>
                  <a:srgbClr val="92D050"/>
                </a:solidFill>
                <a:latin typeface="+mj-lt"/>
                <a:ea typeface="+mj-ea"/>
                <a:cs typeface="+mj-cs"/>
              </a:rPr>
              <a:t>What is emotion?</a:t>
            </a:r>
          </a:p>
          <a:p>
            <a:pPr algn="ctr">
              <a:lnSpc>
                <a:spcPct val="90000"/>
              </a:lnSpc>
              <a:spcBef>
                <a:spcPct val="0"/>
              </a:spcBef>
              <a:spcAft>
                <a:spcPts val="600"/>
              </a:spcAft>
            </a:pPr>
            <a:endParaRPr lang="en-US" sz="4800" dirty="0">
              <a:solidFill>
                <a:srgbClr val="FFFFFF"/>
              </a:solidFill>
              <a:latin typeface="+mj-lt"/>
              <a:ea typeface="+mj-ea"/>
              <a:cs typeface="+mj-cs"/>
            </a:endParaRPr>
          </a:p>
          <a:p>
            <a:pPr>
              <a:lnSpc>
                <a:spcPct val="90000"/>
              </a:lnSpc>
              <a:spcBef>
                <a:spcPct val="0"/>
              </a:spcBef>
              <a:spcAft>
                <a:spcPts val="600"/>
              </a:spcAft>
            </a:pPr>
            <a:r>
              <a:rPr lang="en-US" sz="3600" dirty="0">
                <a:solidFill>
                  <a:srgbClr val="FFFFFF"/>
                </a:solidFill>
                <a:latin typeface="+mj-lt"/>
                <a:ea typeface="+mj-ea"/>
                <a:cs typeface="+mj-cs"/>
              </a:rPr>
              <a:t>What Spinoza was saying is that every animal functions by having an innate sense of those things that will keep it alive, and by acting towards those things in an appropriate manner. </a:t>
            </a:r>
          </a:p>
          <a:p>
            <a:pPr>
              <a:lnSpc>
                <a:spcPct val="90000"/>
              </a:lnSpc>
              <a:spcBef>
                <a:spcPct val="0"/>
              </a:spcBef>
              <a:spcAft>
                <a:spcPts val="600"/>
              </a:spcAft>
            </a:pPr>
            <a:endParaRPr lang="en-US" sz="3600" dirty="0">
              <a:solidFill>
                <a:srgbClr val="FFFFFF"/>
              </a:solidFill>
              <a:latin typeface="+mj-lt"/>
              <a:ea typeface="+mj-ea"/>
              <a:cs typeface="+mj-cs"/>
            </a:endParaRPr>
          </a:p>
          <a:p>
            <a:pPr algn="ctr">
              <a:lnSpc>
                <a:spcPct val="90000"/>
              </a:lnSpc>
              <a:spcBef>
                <a:spcPct val="0"/>
              </a:spcBef>
              <a:spcAft>
                <a:spcPts val="600"/>
              </a:spcAft>
            </a:pPr>
            <a:endParaRPr lang="en-US" sz="4800" dirty="0">
              <a:solidFill>
                <a:srgbClr val="FFFFFF"/>
              </a:solidFill>
              <a:latin typeface="+mj-lt"/>
              <a:ea typeface="+mj-ea"/>
              <a:cs typeface="+mj-cs"/>
            </a:endParaRPr>
          </a:p>
          <a:p>
            <a:pPr marL="571500" indent="-571500">
              <a:lnSpc>
                <a:spcPct val="90000"/>
              </a:lnSpc>
              <a:spcBef>
                <a:spcPct val="0"/>
              </a:spcBef>
              <a:spcAft>
                <a:spcPts val="600"/>
              </a:spcAft>
              <a:buFont typeface="Arial" panose="020B0604020202020204" pitchFamily="34" charset="0"/>
              <a:buChar char="•"/>
            </a:pPr>
            <a:endParaRPr lang="en-US" sz="3600" dirty="0">
              <a:solidFill>
                <a:srgbClr val="FFFFFF"/>
              </a:solidFill>
              <a:latin typeface="+mj-lt"/>
              <a:ea typeface="+mj-ea"/>
              <a:cs typeface="+mj-cs"/>
            </a:endParaRPr>
          </a:p>
        </p:txBody>
      </p:sp>
      <p:sp>
        <p:nvSpPr>
          <p:cNvPr id="11" name="Graphic 13">
            <a:extLst>
              <a:ext uri="{FF2B5EF4-FFF2-40B4-BE49-F238E27FC236}">
                <a16:creationId xmlns:a16="http://schemas.microsoft.com/office/drawing/2014/main" id="{B19F9DD6-5849-39F8-3956-B5437085B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3" name="Graphic 12">
            <a:extLst>
              <a:ext uri="{FF2B5EF4-FFF2-40B4-BE49-F238E27FC236}">
                <a16:creationId xmlns:a16="http://schemas.microsoft.com/office/drawing/2014/main" id="{4DC96414-688F-5BA2-DC2D-7DEC9B05CC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13F6ED9C-BF4E-8BF4-6C97-4492D7308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7" name="Straight Connector 16">
            <a:extLst>
              <a:ext uri="{FF2B5EF4-FFF2-40B4-BE49-F238E27FC236}">
                <a16:creationId xmlns:a16="http://schemas.microsoft.com/office/drawing/2014/main" id="{DE4DF8F5-C73E-4D63-074A-07114D6CDE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9" name="Graphic 22">
            <a:extLst>
              <a:ext uri="{FF2B5EF4-FFF2-40B4-BE49-F238E27FC236}">
                <a16:creationId xmlns:a16="http://schemas.microsoft.com/office/drawing/2014/main" id="{5FB7E361-9DBC-E2B9-E258-1D58F89F1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1" name="Graphic 23">
            <a:extLst>
              <a:ext uri="{FF2B5EF4-FFF2-40B4-BE49-F238E27FC236}">
                <a16:creationId xmlns:a16="http://schemas.microsoft.com/office/drawing/2014/main" id="{C3387768-CCB9-10B9-5BC0-69F41510A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3" name="Graphic 21">
            <a:extLst>
              <a:ext uri="{FF2B5EF4-FFF2-40B4-BE49-F238E27FC236}">
                <a16:creationId xmlns:a16="http://schemas.microsoft.com/office/drawing/2014/main" id="{62D9DEF2-0C7F-2D90-DC9C-35E69C629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62112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802DA9-AD01-2315-8435-F25A17E1585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03CC508-5C34-407F-4FA1-F4CCF0F21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a:extLst>
              <a:ext uri="{FF2B5EF4-FFF2-40B4-BE49-F238E27FC236}">
                <a16:creationId xmlns:a16="http://schemas.microsoft.com/office/drawing/2014/main" id="{B8C251AE-BAA4-9B1B-DEA7-A4CE3FFD7599}"/>
              </a:ext>
            </a:extLst>
          </p:cNvPr>
          <p:cNvSpPr txBox="1"/>
          <p:nvPr/>
        </p:nvSpPr>
        <p:spPr>
          <a:xfrm>
            <a:off x="1204038" y="722384"/>
            <a:ext cx="9836749" cy="6018111"/>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4800" dirty="0">
                <a:solidFill>
                  <a:srgbClr val="92D050"/>
                </a:solidFill>
                <a:latin typeface="+mj-lt"/>
                <a:ea typeface="+mj-ea"/>
                <a:cs typeface="+mj-cs"/>
              </a:rPr>
              <a:t>What is emotion?</a:t>
            </a:r>
          </a:p>
          <a:p>
            <a:pPr algn="ctr">
              <a:lnSpc>
                <a:spcPct val="90000"/>
              </a:lnSpc>
              <a:spcBef>
                <a:spcPct val="0"/>
              </a:spcBef>
              <a:spcAft>
                <a:spcPts val="600"/>
              </a:spcAft>
            </a:pPr>
            <a:endParaRPr lang="en-US" sz="4800" dirty="0">
              <a:solidFill>
                <a:srgbClr val="FFFFFF"/>
              </a:solidFill>
              <a:latin typeface="+mj-lt"/>
              <a:ea typeface="+mj-ea"/>
              <a:cs typeface="+mj-cs"/>
            </a:endParaRPr>
          </a:p>
          <a:p>
            <a:pPr>
              <a:lnSpc>
                <a:spcPct val="90000"/>
              </a:lnSpc>
              <a:spcBef>
                <a:spcPct val="0"/>
              </a:spcBef>
              <a:spcAft>
                <a:spcPts val="600"/>
              </a:spcAft>
            </a:pPr>
            <a:r>
              <a:rPr lang="en-US" sz="3600" dirty="0">
                <a:solidFill>
                  <a:srgbClr val="FFFFFF"/>
                </a:solidFill>
                <a:latin typeface="+mj-lt"/>
                <a:ea typeface="+mj-ea"/>
                <a:cs typeface="+mj-cs"/>
              </a:rPr>
              <a:t>What Spinoza was saying is that every animal functions by having an innate sense of those things that will keep it alive, and by acting towards those things in an appropriate manner. </a:t>
            </a:r>
          </a:p>
          <a:p>
            <a:pPr>
              <a:lnSpc>
                <a:spcPct val="90000"/>
              </a:lnSpc>
              <a:spcBef>
                <a:spcPct val="0"/>
              </a:spcBef>
              <a:spcAft>
                <a:spcPts val="600"/>
              </a:spcAft>
            </a:pPr>
            <a:endParaRPr lang="en-US" sz="3600" dirty="0">
              <a:solidFill>
                <a:srgbClr val="FFFFFF"/>
              </a:solidFill>
              <a:latin typeface="+mj-lt"/>
              <a:ea typeface="+mj-ea"/>
              <a:cs typeface="+mj-cs"/>
            </a:endParaRPr>
          </a:p>
          <a:p>
            <a:pPr>
              <a:lnSpc>
                <a:spcPct val="90000"/>
              </a:lnSpc>
              <a:spcBef>
                <a:spcPct val="0"/>
              </a:spcBef>
              <a:spcAft>
                <a:spcPts val="600"/>
              </a:spcAft>
            </a:pPr>
            <a:r>
              <a:rPr lang="en-US" sz="3600" dirty="0">
                <a:solidFill>
                  <a:srgbClr val="FFFFFF"/>
                </a:solidFill>
                <a:latin typeface="+mj-lt"/>
                <a:ea typeface="+mj-ea"/>
                <a:cs typeface="+mj-cs"/>
              </a:rPr>
              <a:t>Humans are no different; it’s just that the amount of stuff we believe to be valuable for our wellbeing is enormous compared to any other animal.</a:t>
            </a:r>
          </a:p>
          <a:p>
            <a:pPr algn="ctr">
              <a:lnSpc>
                <a:spcPct val="90000"/>
              </a:lnSpc>
              <a:spcBef>
                <a:spcPct val="0"/>
              </a:spcBef>
              <a:spcAft>
                <a:spcPts val="600"/>
              </a:spcAft>
            </a:pPr>
            <a:endParaRPr lang="en-US" sz="4800" dirty="0">
              <a:solidFill>
                <a:srgbClr val="FFFFFF"/>
              </a:solidFill>
              <a:latin typeface="+mj-lt"/>
              <a:ea typeface="+mj-ea"/>
              <a:cs typeface="+mj-cs"/>
            </a:endParaRPr>
          </a:p>
          <a:p>
            <a:pPr marL="571500" indent="-571500">
              <a:lnSpc>
                <a:spcPct val="90000"/>
              </a:lnSpc>
              <a:spcBef>
                <a:spcPct val="0"/>
              </a:spcBef>
              <a:spcAft>
                <a:spcPts val="600"/>
              </a:spcAft>
              <a:buFont typeface="Arial" panose="020B0604020202020204" pitchFamily="34" charset="0"/>
              <a:buChar char="•"/>
            </a:pPr>
            <a:endParaRPr lang="en-US" sz="3600" dirty="0">
              <a:solidFill>
                <a:srgbClr val="FFFFFF"/>
              </a:solidFill>
              <a:latin typeface="+mj-lt"/>
              <a:ea typeface="+mj-ea"/>
              <a:cs typeface="+mj-cs"/>
            </a:endParaRPr>
          </a:p>
        </p:txBody>
      </p:sp>
      <p:sp>
        <p:nvSpPr>
          <p:cNvPr id="11" name="Graphic 13">
            <a:extLst>
              <a:ext uri="{FF2B5EF4-FFF2-40B4-BE49-F238E27FC236}">
                <a16:creationId xmlns:a16="http://schemas.microsoft.com/office/drawing/2014/main" id="{14F76C3A-22B1-FAD5-2BB1-70E584650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3" name="Graphic 12">
            <a:extLst>
              <a:ext uri="{FF2B5EF4-FFF2-40B4-BE49-F238E27FC236}">
                <a16:creationId xmlns:a16="http://schemas.microsoft.com/office/drawing/2014/main" id="{E30B3531-AF41-0D52-D756-C78235952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33529AEF-968E-7EFE-AA64-65608F098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7" name="Straight Connector 16">
            <a:extLst>
              <a:ext uri="{FF2B5EF4-FFF2-40B4-BE49-F238E27FC236}">
                <a16:creationId xmlns:a16="http://schemas.microsoft.com/office/drawing/2014/main" id="{ACE10908-8C14-6FDD-01C4-0722F962B0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9" name="Graphic 22">
            <a:extLst>
              <a:ext uri="{FF2B5EF4-FFF2-40B4-BE49-F238E27FC236}">
                <a16:creationId xmlns:a16="http://schemas.microsoft.com/office/drawing/2014/main" id="{2F274FDA-17FE-43E1-E2BF-B5EDAAA66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1" name="Graphic 23">
            <a:extLst>
              <a:ext uri="{FF2B5EF4-FFF2-40B4-BE49-F238E27FC236}">
                <a16:creationId xmlns:a16="http://schemas.microsoft.com/office/drawing/2014/main" id="{C29940FE-4E29-2DAA-31A5-406E5DA18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3" name="Graphic 21">
            <a:extLst>
              <a:ext uri="{FF2B5EF4-FFF2-40B4-BE49-F238E27FC236}">
                <a16:creationId xmlns:a16="http://schemas.microsoft.com/office/drawing/2014/main" id="{BCF8216C-1A98-0AFC-F5E8-8AD4B9216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3726508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116FD6-07A4-4484-01DB-6FD34149723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EB52494-A422-6417-583C-531CA77F0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a:extLst>
              <a:ext uri="{FF2B5EF4-FFF2-40B4-BE49-F238E27FC236}">
                <a16:creationId xmlns:a16="http://schemas.microsoft.com/office/drawing/2014/main" id="{D63C09B4-B350-3A40-6487-7757661A5ECF}"/>
              </a:ext>
            </a:extLst>
          </p:cNvPr>
          <p:cNvSpPr txBox="1"/>
          <p:nvPr/>
        </p:nvSpPr>
        <p:spPr>
          <a:xfrm>
            <a:off x="1204038" y="903778"/>
            <a:ext cx="10787935" cy="5836717"/>
          </a:xfrm>
          <a:prstGeom prst="rect">
            <a:avLst/>
          </a:prstGeom>
        </p:spPr>
        <p:txBody>
          <a:bodyPr vert="horz" lIns="91440" tIns="45720" rIns="91440" bIns="45720" rtlCol="0" anchor="t">
            <a:normAutofit lnSpcReduction="10000"/>
          </a:bodyPr>
          <a:lstStyle/>
          <a:p>
            <a:pPr algn="ctr">
              <a:lnSpc>
                <a:spcPct val="90000"/>
              </a:lnSpc>
              <a:spcBef>
                <a:spcPct val="0"/>
              </a:spcBef>
              <a:spcAft>
                <a:spcPts val="600"/>
              </a:spcAft>
            </a:pPr>
            <a:r>
              <a:rPr lang="en-US" sz="4800" dirty="0">
                <a:solidFill>
                  <a:srgbClr val="92D050"/>
                </a:solidFill>
                <a:latin typeface="+mj-lt"/>
                <a:ea typeface="+mj-ea"/>
                <a:cs typeface="+mj-cs"/>
              </a:rPr>
              <a:t>What is emotion?</a:t>
            </a:r>
          </a:p>
          <a:p>
            <a:pPr algn="ctr">
              <a:lnSpc>
                <a:spcPct val="90000"/>
              </a:lnSpc>
              <a:spcBef>
                <a:spcPct val="0"/>
              </a:spcBef>
              <a:spcAft>
                <a:spcPts val="600"/>
              </a:spcAft>
            </a:pPr>
            <a:endParaRPr lang="en-US" sz="4800" dirty="0">
              <a:solidFill>
                <a:srgbClr val="FFFFFF"/>
              </a:solidFill>
              <a:latin typeface="+mj-lt"/>
              <a:ea typeface="+mj-ea"/>
              <a:cs typeface="+mj-cs"/>
            </a:endParaRPr>
          </a:p>
          <a:p>
            <a:pPr>
              <a:lnSpc>
                <a:spcPct val="90000"/>
              </a:lnSpc>
              <a:spcBef>
                <a:spcPct val="0"/>
              </a:spcBef>
              <a:spcAft>
                <a:spcPts val="600"/>
              </a:spcAft>
            </a:pPr>
            <a:r>
              <a:rPr lang="en-US" sz="4800" dirty="0">
                <a:solidFill>
                  <a:srgbClr val="FFFFFF"/>
                </a:solidFill>
                <a:latin typeface="+mj-lt"/>
                <a:ea typeface="+mj-ea"/>
                <a:cs typeface="+mj-cs"/>
              </a:rPr>
              <a:t>What a cat needs for homeostasis:</a:t>
            </a:r>
          </a:p>
          <a:p>
            <a:pPr marL="685800" indent="-685800">
              <a:lnSpc>
                <a:spcPct val="90000"/>
              </a:lnSpc>
              <a:spcBef>
                <a:spcPct val="0"/>
              </a:spcBef>
              <a:spcAft>
                <a:spcPts val="600"/>
              </a:spcAft>
              <a:buFont typeface="Arial" panose="020B0604020202020204" pitchFamily="34" charset="0"/>
              <a:buChar char="•"/>
            </a:pPr>
            <a:r>
              <a:rPr lang="en-US" sz="3600" dirty="0">
                <a:solidFill>
                  <a:srgbClr val="FFFFFF"/>
                </a:solidFill>
                <a:latin typeface="+mj-lt"/>
                <a:ea typeface="+mj-ea"/>
                <a:cs typeface="+mj-cs"/>
              </a:rPr>
              <a:t>Predator recognition (FEAR)</a:t>
            </a:r>
          </a:p>
          <a:p>
            <a:pPr marL="685800" indent="-685800">
              <a:lnSpc>
                <a:spcPct val="90000"/>
              </a:lnSpc>
              <a:spcBef>
                <a:spcPct val="0"/>
              </a:spcBef>
              <a:spcAft>
                <a:spcPts val="600"/>
              </a:spcAft>
              <a:buFont typeface="Arial" panose="020B0604020202020204" pitchFamily="34" charset="0"/>
              <a:buChar char="•"/>
            </a:pPr>
            <a:r>
              <a:rPr lang="en-US" sz="3600" dirty="0">
                <a:solidFill>
                  <a:srgbClr val="FFFFFF"/>
                </a:solidFill>
                <a:latin typeface="+mj-lt"/>
                <a:ea typeface="+mj-ea"/>
                <a:cs typeface="+mj-cs"/>
              </a:rPr>
              <a:t>Food (SEEKING in response to hunger)</a:t>
            </a:r>
          </a:p>
          <a:p>
            <a:pPr marL="685800" indent="-685800">
              <a:lnSpc>
                <a:spcPct val="90000"/>
              </a:lnSpc>
              <a:spcBef>
                <a:spcPct val="0"/>
              </a:spcBef>
              <a:spcAft>
                <a:spcPts val="600"/>
              </a:spcAft>
              <a:buFont typeface="Arial" panose="020B0604020202020204" pitchFamily="34" charset="0"/>
              <a:buChar char="•"/>
            </a:pPr>
            <a:r>
              <a:rPr lang="en-US" sz="3600" dirty="0">
                <a:solidFill>
                  <a:srgbClr val="FFFFFF"/>
                </a:solidFill>
                <a:latin typeface="+mj-lt"/>
                <a:ea typeface="+mj-ea"/>
                <a:cs typeface="+mj-cs"/>
              </a:rPr>
              <a:t>Water (SEEKING in response to thirst)</a:t>
            </a:r>
          </a:p>
          <a:p>
            <a:pPr marL="685800" indent="-685800">
              <a:lnSpc>
                <a:spcPct val="90000"/>
              </a:lnSpc>
              <a:spcBef>
                <a:spcPct val="0"/>
              </a:spcBef>
              <a:spcAft>
                <a:spcPts val="600"/>
              </a:spcAft>
              <a:buFont typeface="Arial" panose="020B0604020202020204" pitchFamily="34" charset="0"/>
              <a:buChar char="•"/>
            </a:pPr>
            <a:r>
              <a:rPr lang="en-US" sz="3600" dirty="0">
                <a:solidFill>
                  <a:srgbClr val="FFFFFF"/>
                </a:solidFill>
                <a:latin typeface="+mj-lt"/>
                <a:ea typeface="+mj-ea"/>
                <a:cs typeface="+mj-cs"/>
              </a:rPr>
              <a:t>Shelter (SEEKING in response to cold and wet)</a:t>
            </a:r>
          </a:p>
          <a:p>
            <a:pPr marL="685800" indent="-685800">
              <a:lnSpc>
                <a:spcPct val="90000"/>
              </a:lnSpc>
              <a:spcBef>
                <a:spcPct val="0"/>
              </a:spcBef>
              <a:spcAft>
                <a:spcPts val="600"/>
              </a:spcAft>
              <a:buFont typeface="Arial" panose="020B0604020202020204" pitchFamily="34" charset="0"/>
              <a:buChar char="•"/>
            </a:pPr>
            <a:r>
              <a:rPr lang="en-US" sz="3600" dirty="0">
                <a:solidFill>
                  <a:srgbClr val="FFFFFF"/>
                </a:solidFill>
                <a:latin typeface="+mj-lt"/>
                <a:ea typeface="+mj-ea"/>
                <a:cs typeface="+mj-cs"/>
              </a:rPr>
              <a:t>Protection and nourishment as a kitten (PANIC,CARE)</a:t>
            </a:r>
          </a:p>
          <a:p>
            <a:pPr marL="685800" indent="-685800">
              <a:lnSpc>
                <a:spcPct val="90000"/>
              </a:lnSpc>
              <a:spcBef>
                <a:spcPct val="0"/>
              </a:spcBef>
              <a:spcAft>
                <a:spcPts val="600"/>
              </a:spcAft>
              <a:buFont typeface="Arial" panose="020B0604020202020204" pitchFamily="34" charset="0"/>
              <a:buChar char="•"/>
            </a:pPr>
            <a:r>
              <a:rPr lang="en-US" sz="3600" dirty="0">
                <a:solidFill>
                  <a:srgbClr val="FFFFFF"/>
                </a:solidFill>
                <a:latin typeface="+mj-lt"/>
                <a:ea typeface="+mj-ea"/>
                <a:cs typeface="+mj-cs"/>
              </a:rPr>
              <a:t>Contact with cats of the other gender (LUST)</a:t>
            </a:r>
          </a:p>
          <a:p>
            <a:pPr marL="685800" indent="-685800">
              <a:lnSpc>
                <a:spcPct val="90000"/>
              </a:lnSpc>
              <a:spcBef>
                <a:spcPct val="0"/>
              </a:spcBef>
              <a:spcAft>
                <a:spcPts val="600"/>
              </a:spcAft>
              <a:buFont typeface="Arial" panose="020B0604020202020204" pitchFamily="34" charset="0"/>
              <a:buChar char="•"/>
            </a:pPr>
            <a:r>
              <a:rPr lang="en-US" sz="3600" dirty="0" err="1">
                <a:solidFill>
                  <a:srgbClr val="FFFFFF"/>
                </a:solidFill>
                <a:latin typeface="+mj-lt"/>
                <a:ea typeface="+mj-ea"/>
                <a:cs typeface="+mj-cs"/>
              </a:rPr>
              <a:t>Recognise</a:t>
            </a:r>
            <a:r>
              <a:rPr lang="en-US" sz="3600" dirty="0">
                <a:solidFill>
                  <a:srgbClr val="FFFFFF"/>
                </a:solidFill>
                <a:latin typeface="+mj-lt"/>
                <a:ea typeface="+mj-ea"/>
                <a:cs typeface="+mj-cs"/>
              </a:rPr>
              <a:t> constraints to these  things (RAGE)</a:t>
            </a:r>
          </a:p>
          <a:p>
            <a:pPr algn="ctr">
              <a:lnSpc>
                <a:spcPct val="90000"/>
              </a:lnSpc>
              <a:spcBef>
                <a:spcPct val="0"/>
              </a:spcBef>
              <a:spcAft>
                <a:spcPts val="600"/>
              </a:spcAft>
            </a:pPr>
            <a:endParaRPr lang="en-US" sz="4800" dirty="0">
              <a:solidFill>
                <a:srgbClr val="FFFFFF"/>
              </a:solidFill>
              <a:latin typeface="+mj-lt"/>
              <a:ea typeface="+mj-ea"/>
              <a:cs typeface="+mj-cs"/>
            </a:endParaRPr>
          </a:p>
          <a:p>
            <a:pPr marL="571500" indent="-571500">
              <a:lnSpc>
                <a:spcPct val="90000"/>
              </a:lnSpc>
              <a:spcBef>
                <a:spcPct val="0"/>
              </a:spcBef>
              <a:spcAft>
                <a:spcPts val="600"/>
              </a:spcAft>
              <a:buFont typeface="Arial" panose="020B0604020202020204" pitchFamily="34" charset="0"/>
              <a:buChar char="•"/>
            </a:pPr>
            <a:endParaRPr lang="en-US" sz="3600" dirty="0">
              <a:solidFill>
                <a:srgbClr val="FFFFFF"/>
              </a:solidFill>
              <a:latin typeface="+mj-lt"/>
              <a:ea typeface="+mj-ea"/>
              <a:cs typeface="+mj-cs"/>
            </a:endParaRPr>
          </a:p>
        </p:txBody>
      </p:sp>
      <p:sp>
        <p:nvSpPr>
          <p:cNvPr id="11" name="Graphic 13">
            <a:extLst>
              <a:ext uri="{FF2B5EF4-FFF2-40B4-BE49-F238E27FC236}">
                <a16:creationId xmlns:a16="http://schemas.microsoft.com/office/drawing/2014/main" id="{D27A5328-AF7D-F4D4-4214-AFA930D3FA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3" name="Graphic 12">
            <a:extLst>
              <a:ext uri="{FF2B5EF4-FFF2-40B4-BE49-F238E27FC236}">
                <a16:creationId xmlns:a16="http://schemas.microsoft.com/office/drawing/2014/main" id="{173C602D-4FDA-9C90-69AC-1989155F6B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CF630C90-BF34-BDCE-29FB-D5BF3EB87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7" name="Straight Connector 16">
            <a:extLst>
              <a:ext uri="{FF2B5EF4-FFF2-40B4-BE49-F238E27FC236}">
                <a16:creationId xmlns:a16="http://schemas.microsoft.com/office/drawing/2014/main" id="{F13504A8-6C7E-F00D-7BBB-0870A31754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9" name="Graphic 22">
            <a:extLst>
              <a:ext uri="{FF2B5EF4-FFF2-40B4-BE49-F238E27FC236}">
                <a16:creationId xmlns:a16="http://schemas.microsoft.com/office/drawing/2014/main" id="{35875946-5D33-410D-9A8B-DE28AE8E45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1" name="Graphic 23">
            <a:extLst>
              <a:ext uri="{FF2B5EF4-FFF2-40B4-BE49-F238E27FC236}">
                <a16:creationId xmlns:a16="http://schemas.microsoft.com/office/drawing/2014/main" id="{CE099DE5-BC5A-0737-4313-B29882CE5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3" name="Graphic 21">
            <a:extLst>
              <a:ext uri="{FF2B5EF4-FFF2-40B4-BE49-F238E27FC236}">
                <a16:creationId xmlns:a16="http://schemas.microsoft.com/office/drawing/2014/main" id="{D35EE16B-1E4D-44A4-6AF2-40F6CF3F1D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572577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47725</TotalTime>
  <Words>1720</Words>
  <Application>Microsoft Office PowerPoint</Application>
  <PresentationFormat>Widescreen</PresentationFormat>
  <Paragraphs>192</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Aldhabi</vt:lpstr>
      <vt:lpstr>Aptos</vt:lpstr>
      <vt:lpstr>Aptos Display</vt:lpstr>
      <vt:lpstr>Arial</vt:lpstr>
      <vt:lpstr>Broadway</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 Thorneycroft</dc:creator>
  <cp:lastModifiedBy>Stephen Thorneycroft</cp:lastModifiedBy>
  <cp:revision>1</cp:revision>
  <dcterms:created xsi:type="dcterms:W3CDTF">2025-10-19T12:11:43Z</dcterms:created>
  <dcterms:modified xsi:type="dcterms:W3CDTF">2026-02-25T13:09:29Z</dcterms:modified>
</cp:coreProperties>
</file>